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90"/>
  </p:notesMasterIdLst>
  <p:handoutMasterIdLst>
    <p:handoutMasterId r:id="rId91"/>
  </p:handoutMasterIdLst>
  <p:sldIdLst>
    <p:sldId id="331" r:id="rId2"/>
    <p:sldId id="265" r:id="rId3"/>
    <p:sldId id="287" r:id="rId4"/>
    <p:sldId id="374" r:id="rId5"/>
    <p:sldId id="350" r:id="rId6"/>
    <p:sldId id="261" r:id="rId7"/>
    <p:sldId id="258" r:id="rId8"/>
    <p:sldId id="334" r:id="rId9"/>
    <p:sldId id="259" r:id="rId10"/>
    <p:sldId id="351" r:id="rId11"/>
    <p:sldId id="338" r:id="rId12"/>
    <p:sldId id="332" r:id="rId13"/>
    <p:sldId id="352" r:id="rId14"/>
    <p:sldId id="353" r:id="rId15"/>
    <p:sldId id="355" r:id="rId16"/>
    <p:sldId id="290" r:id="rId17"/>
    <p:sldId id="375" r:id="rId18"/>
    <p:sldId id="376" r:id="rId19"/>
    <p:sldId id="377" r:id="rId20"/>
    <p:sldId id="378" r:id="rId21"/>
    <p:sldId id="379" r:id="rId22"/>
    <p:sldId id="380" r:id="rId23"/>
    <p:sldId id="381" r:id="rId24"/>
    <p:sldId id="382" r:id="rId25"/>
    <p:sldId id="383" r:id="rId26"/>
    <p:sldId id="384" r:id="rId27"/>
    <p:sldId id="356" r:id="rId28"/>
    <p:sldId id="403" r:id="rId29"/>
    <p:sldId id="335" r:id="rId30"/>
    <p:sldId id="404" r:id="rId31"/>
    <p:sldId id="359" r:id="rId32"/>
    <p:sldId id="360" r:id="rId33"/>
    <p:sldId id="361" r:id="rId34"/>
    <p:sldId id="405" r:id="rId35"/>
    <p:sldId id="406" r:id="rId36"/>
    <p:sldId id="407" r:id="rId37"/>
    <p:sldId id="385" r:id="rId38"/>
    <p:sldId id="336" r:id="rId39"/>
    <p:sldId id="337" r:id="rId40"/>
    <p:sldId id="362" r:id="rId41"/>
    <p:sldId id="386" r:id="rId42"/>
    <p:sldId id="387" r:id="rId43"/>
    <p:sldId id="388" r:id="rId44"/>
    <p:sldId id="389" r:id="rId45"/>
    <p:sldId id="390" r:id="rId46"/>
    <p:sldId id="391" r:id="rId47"/>
    <p:sldId id="392" r:id="rId48"/>
    <p:sldId id="393" r:id="rId49"/>
    <p:sldId id="394" r:id="rId50"/>
    <p:sldId id="339" r:id="rId51"/>
    <p:sldId id="397" r:id="rId52"/>
    <p:sldId id="395" r:id="rId53"/>
    <p:sldId id="398" r:id="rId54"/>
    <p:sldId id="396" r:id="rId55"/>
    <p:sldId id="399" r:id="rId56"/>
    <p:sldId id="400" r:id="rId57"/>
    <p:sldId id="402" r:id="rId58"/>
    <p:sldId id="363" r:id="rId59"/>
    <p:sldId id="401" r:id="rId60"/>
    <p:sldId id="408" r:id="rId61"/>
    <p:sldId id="409" r:id="rId62"/>
    <p:sldId id="410" r:id="rId63"/>
    <p:sldId id="411" r:id="rId64"/>
    <p:sldId id="364" r:id="rId65"/>
    <p:sldId id="341" r:id="rId66"/>
    <p:sldId id="365" r:id="rId67"/>
    <p:sldId id="366" r:id="rId68"/>
    <p:sldId id="342" r:id="rId69"/>
    <p:sldId id="413" r:id="rId70"/>
    <p:sldId id="412" r:id="rId71"/>
    <p:sldId id="415" r:id="rId72"/>
    <p:sldId id="416" r:id="rId73"/>
    <p:sldId id="367" r:id="rId74"/>
    <p:sldId id="414" r:id="rId75"/>
    <p:sldId id="417" r:id="rId76"/>
    <p:sldId id="348" r:id="rId77"/>
    <p:sldId id="418" r:id="rId78"/>
    <p:sldId id="419" r:id="rId79"/>
    <p:sldId id="420" r:id="rId80"/>
    <p:sldId id="421" r:id="rId81"/>
    <p:sldId id="423" r:id="rId82"/>
    <p:sldId id="370" r:id="rId83"/>
    <p:sldId id="422" r:id="rId84"/>
    <p:sldId id="349" r:id="rId85"/>
    <p:sldId id="424" r:id="rId86"/>
    <p:sldId id="425" r:id="rId87"/>
    <p:sldId id="373" r:id="rId88"/>
    <p:sldId id="426" r:id="rId89"/>
  </p:sldIdLst>
  <p:sldSz cx="9144000" cy="5143500" type="screen16x9"/>
  <p:notesSz cx="6858000" cy="9144000"/>
  <p:embeddedFontLst>
    <p:embeddedFont>
      <p:font typeface="Roboto Mono" panose="02010600030101010101" charset="-122"/>
      <p:regular r:id="rId92"/>
      <p:bold r:id="rId93"/>
      <p:italic r:id="rId94"/>
      <p:boldItalic r:id="rId95"/>
    </p:embeddedFont>
    <p:embeddedFont>
      <p:font typeface="Cambria Math" panose="02040503050406030204" pitchFamily="18" charset="0"/>
      <p:regular r:id="rId96"/>
    </p:embeddedFont>
    <p:embeddedFont>
      <p:font typeface="Consolas" panose="020B0609020204030204" pitchFamily="49" charset="0"/>
      <p:regular r:id="rId97"/>
      <p:bold r:id="rId98"/>
      <p:italic r:id="rId99"/>
      <p:boldItalic r:id="rId100"/>
    </p:embeddedFont>
    <p:embeddedFont>
      <p:font typeface="Lato" panose="020F0502020204030203" pitchFamily="34" charset="0"/>
      <p:regular r:id="rId101"/>
      <p:bold r:id="rId102"/>
      <p:italic r:id="rId103"/>
      <p:boldItalic r:id="rId104"/>
    </p:embeddedFont>
    <p:embeddedFont>
      <p:font typeface="Raleway" pitchFamily="2" charset="0"/>
      <p:regular r:id="rId105"/>
      <p:bold r:id="rId106"/>
      <p:italic r:id="rId107"/>
      <p:boldItalic r:id="rId108"/>
    </p:embeddedFont>
    <p:embeddedFont>
      <p:font typeface="Roboto" panose="02000000000000000000" pitchFamily="2" charset="0"/>
      <p:regular r:id="rId109"/>
      <p:bold r:id="rId110"/>
      <p:italic r:id="rId111"/>
      <p:boldItalic r:id="rId112"/>
    </p:embeddedFont>
    <p:embeddedFont>
      <p:font typeface="Source Code Pro" panose="020B0509030403020204" pitchFamily="49" charset="0"/>
      <p:regular r:id="rId113"/>
      <p:bold r:id="rId114"/>
      <p:italic r:id="rId115"/>
      <p:boldItalic r:id="rId116"/>
    </p:embeddedFont>
    <p:embeddedFont>
      <p:font typeface="微软雅黑 Light" panose="020B0502040204020203" pitchFamily="34" charset="-122"/>
      <p:regular r:id="rId1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平 震宇" initials="平" lastIdx="1" clrIdx="0">
    <p:extLst>
      <p:ext uri="{19B8F6BF-5375-455C-9EA6-DF929625EA0E}">
        <p15:presenceInfo xmlns:p15="http://schemas.microsoft.com/office/powerpoint/2012/main" userId="e1d075e82c28625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3D51"/>
    <a:srgbClr val="FFC60B"/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F5F860B-0C19-48BA-A121-DFA4E61B7DD8}">
  <a:tblStyle styleId="{9F5F860B-0C19-48BA-A121-DFA4E61B7D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75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40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26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21.fntdata"/><Relationship Id="rId16" Type="http://schemas.openxmlformats.org/officeDocument/2006/relationships/slide" Target="slides/slide15.xml"/><Relationship Id="rId107" Type="http://schemas.openxmlformats.org/officeDocument/2006/relationships/font" Target="fonts/font16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1.fntdata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font" Target="fonts/font4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22.fntdata"/><Relationship Id="rId118" Type="http://schemas.openxmlformats.org/officeDocument/2006/relationships/commentAuthors" Target="commentAuthor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2.fntdata"/><Relationship Id="rId108" Type="http://schemas.openxmlformats.org/officeDocument/2006/relationships/font" Target="fonts/font17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handoutMaster" Target="handoutMasters/handoutMaster1.xml"/><Relationship Id="rId96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23.fntdata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8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6.fntdata"/><Relationship Id="rId104" Type="http://schemas.openxmlformats.org/officeDocument/2006/relationships/font" Target="fonts/font13.fntdata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9.fntdata"/><Relationship Id="rId115" Type="http://schemas.openxmlformats.org/officeDocument/2006/relationships/font" Target="fonts/font2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9.fntdata"/><Relationship Id="rId105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2.fntdata"/><Relationship Id="rId98" Type="http://schemas.openxmlformats.org/officeDocument/2006/relationships/font" Target="fonts/font7.fntdata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2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20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font" Target="fonts/font3.fntdata"/><Relationship Id="rId99" Type="http://schemas.openxmlformats.org/officeDocument/2006/relationships/font" Target="fonts/font8.fntdata"/><Relationship Id="rId101" Type="http://schemas.openxmlformats.org/officeDocument/2006/relationships/font" Target="fonts/font10.fntdata"/><Relationship Id="rId1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707AE19-8204-4F13-B43E-CA4431098B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F276941-EE0B-46D2-958D-CA45F87336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E5C31-5B9B-439E-BB38-5BBC15686A35}" type="datetimeFigureOut">
              <a:rPr lang="zh-CN" altLang="en-US" smtClean="0"/>
              <a:t>2022/8/9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51C2979-DB8C-424E-BF03-4E0F2EB3DE9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1775E9-0CDD-4C12-82D4-0C705E32A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A7C4E-2EB9-4853-AECF-A0EBE861BD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0086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63fa505e4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63fa505e4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56389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6d95d55f5c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6d95d55f5c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4083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d95d55f5c_0_1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d95d55f5c_0_1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83889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d95d55f5c_0_1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d95d55f5c_0_1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0345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d95d55f5c_0_1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d95d55f5c_0_1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92517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d95d55f5c_0_1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d95d55f5c_0_1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39813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5496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7925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165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d95d55f5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d95d55f5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6d95d55f5c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6d95d55f5c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53623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4211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1837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5013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6318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6548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4035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d95d55f5c_0_1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d95d55f5c_0_1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71823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6d95d55f5c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6d95d55f5c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6447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9086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6d95d55f5c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6d95d55f5c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14775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6869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54854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35892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87702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90868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2020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5199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6d95d55f5c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6d95d55f5c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37327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36375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034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95d55f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95d55f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74785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82743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36982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02802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70248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3351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0590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03705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4841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48807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6d95d55f5c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6d95d55f5c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105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95d55f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95d55f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20229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21500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95d55f5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95d55f5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3066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32118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55604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59547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75919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47395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412644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6d95d55f5c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6d95d55f5c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865735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8556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95d55f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95d55f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254594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785896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6d95d55f5c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6d95d55f5c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96842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636368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915306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d95d55f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d95d55f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674608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6d95d55f5c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6d95d55f5c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394675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d95d55f5c_0_1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d95d55f5c_0_1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77917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6d95d55f5c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6d95d55f5c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247886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d95d55f5c_0_1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d95d55f5c_0_1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1538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d95d55f5c_0_9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d95d55f5c_0_9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d95d55f5c_0_1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d95d55f5c_0_1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157916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d95d55f5c_0_1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d95d55f5c_0_1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4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d95d55f5c_0_9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d95d55f5c_0_9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9807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63fa505e4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63fa505e4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l="24385" r="24937"/>
          <a:stretch/>
        </p:blipFill>
        <p:spPr>
          <a:xfrm>
            <a:off x="36550" y="21389"/>
            <a:ext cx="575475" cy="468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oogle Shape;15;p2"/>
          <p:cNvGrpSpPr/>
          <p:nvPr/>
        </p:nvGrpSpPr>
        <p:grpSpPr>
          <a:xfrm>
            <a:off x="830392" y="1191219"/>
            <a:ext cx="1491554" cy="45900"/>
            <a:chOff x="830392" y="1191219"/>
            <a:chExt cx="1491554" cy="45900"/>
          </a:xfrm>
        </p:grpSpPr>
        <p:sp>
          <p:nvSpPr>
            <p:cNvPr id="16" name="Google Shape;16;p2"/>
            <p:cNvSpPr/>
            <p:nvPr/>
          </p:nvSpPr>
          <p:spPr>
            <a:xfrm rot="-5400000">
              <a:off x="1366812" y="1027739"/>
              <a:ext cx="45826" cy="372859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5400000">
              <a:off x="995485" y="1026163"/>
              <a:ext cx="45826" cy="376012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90" name="Google Shape;90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" name="Google Shape;100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1" name="Google Shape;101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4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" name="Google Shape;110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1" name="Google Shape;11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" preserve="1">
  <p:cSld name="1_Code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/>
          <p:nvPr/>
        </p:nvSpPr>
        <p:spPr>
          <a:xfrm>
            <a:off x="-90975" y="-75825"/>
            <a:ext cx="9234900" cy="5219400"/>
          </a:xfrm>
          <a:prstGeom prst="rect">
            <a:avLst/>
          </a:prstGeom>
          <a:solidFill>
            <a:srgbClr val="4250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1"/>
          </p:nvPr>
        </p:nvSpPr>
        <p:spPr>
          <a:xfrm>
            <a:off x="1061477" y="1468769"/>
            <a:ext cx="7733691" cy="12038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None/>
              <a:defRPr sz="1400" baseline="0">
                <a:solidFill>
                  <a:schemeClr val="lt1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135" name="Google Shape;13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" name="Google Shape;414;p52">
            <a:extLst>
              <a:ext uri="{FF2B5EF4-FFF2-40B4-BE49-F238E27FC236}">
                <a16:creationId xmlns:a16="http://schemas.microsoft.com/office/drawing/2014/main" id="{2CA969E5-EFA4-9181-41D3-F7EFAA1DAA05}"/>
              </a:ext>
            </a:extLst>
          </p:cNvPr>
          <p:cNvSpPr txBox="1"/>
          <p:nvPr userDrawn="1"/>
        </p:nvSpPr>
        <p:spPr>
          <a:xfrm>
            <a:off x="705877" y="124081"/>
            <a:ext cx="7369927" cy="446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rgbClr val="F06292"/>
                </a:solidFill>
              </a:rPr>
              <a:t>#</a:t>
            </a:r>
            <a:endParaRPr sz="1800" b="1" dirty="0">
              <a:solidFill>
                <a:schemeClr val="bg1"/>
              </a:solidFill>
              <a:sym typeface="Google Sans Medium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8C1896E-13D1-3754-3FA6-32C4CE38A096}"/>
              </a:ext>
            </a:extLst>
          </p:cNvPr>
          <p:cNvSpPr txBox="1"/>
          <p:nvPr userDrawn="1"/>
        </p:nvSpPr>
        <p:spPr>
          <a:xfrm>
            <a:off x="1061477" y="852586"/>
            <a:ext cx="6727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06292"/>
                </a:solidFill>
              </a:rPr>
              <a:t>In</a:t>
            </a:r>
            <a:r>
              <a:rPr lang="en-US" altLang="zh-CN" sz="1400" b="1" dirty="0">
                <a:solidFill>
                  <a:srgbClr val="F06292"/>
                </a:solidFill>
              </a:rPr>
              <a:t>[1]: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5ED66CD-F0E7-A755-9B5D-AB98B3F13260}"/>
              </a:ext>
            </a:extLst>
          </p:cNvPr>
          <p:cNvSpPr txBox="1"/>
          <p:nvPr userDrawn="1"/>
        </p:nvSpPr>
        <p:spPr>
          <a:xfrm>
            <a:off x="1061477" y="3002364"/>
            <a:ext cx="9889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F06292"/>
                </a:solidFill>
              </a:rPr>
              <a:t>Out[1]: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43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" userDrawn="1">
  <p:cSld name="Code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/>
          <p:nvPr userDrawn="1"/>
        </p:nvSpPr>
        <p:spPr>
          <a:xfrm>
            <a:off x="0" y="0"/>
            <a:ext cx="9234900" cy="5219400"/>
          </a:xfrm>
          <a:prstGeom prst="rect">
            <a:avLst/>
          </a:prstGeom>
          <a:solidFill>
            <a:srgbClr val="4250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11948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userDrawn="1">
  <p:cSld name="1_Title and two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0" y="4879705"/>
            <a:ext cx="9144000" cy="2637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553301" y="45787"/>
            <a:ext cx="2878008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 baseline="0">
                <a:solidFill>
                  <a:schemeClr val="dk2"/>
                </a:solidFill>
                <a:ea typeface="微软雅黑 Light" panose="020B0502040204020203" pitchFamily="34" charset="-12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 baseline="0">
                <a:latin typeface="Raleway" pitchFamily="2" charset="0"/>
                <a:ea typeface="微软雅黑 Light" panose="020B0502040204020203" pitchFamily="34" charset="-122"/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 dirty="0"/>
          </a:p>
        </p:txBody>
      </p:sp>
      <p:grpSp>
        <p:nvGrpSpPr>
          <p:cNvPr id="42" name="Google Shape;42;p5"/>
          <p:cNvGrpSpPr/>
          <p:nvPr/>
        </p:nvGrpSpPr>
        <p:grpSpPr>
          <a:xfrm>
            <a:off x="553301" y="585518"/>
            <a:ext cx="1491554" cy="45938"/>
            <a:chOff x="830392" y="1191182"/>
            <a:chExt cx="1491554" cy="45938"/>
          </a:xfrm>
        </p:grpSpPr>
        <p:sp>
          <p:nvSpPr>
            <p:cNvPr id="43" name="Google Shape;43;p5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87287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" name="Google Shape;51;p6">
            <a:extLst>
              <a:ext uri="{FF2B5EF4-FFF2-40B4-BE49-F238E27FC236}">
                <a16:creationId xmlns:a16="http://schemas.microsoft.com/office/drawing/2014/main" id="{18137EB5-7893-428F-954E-DE313EE72BCE}"/>
              </a:ext>
            </a:extLst>
          </p:cNvPr>
          <p:cNvGrpSpPr/>
          <p:nvPr userDrawn="1"/>
        </p:nvGrpSpPr>
        <p:grpSpPr>
          <a:xfrm>
            <a:off x="337233" y="1093577"/>
            <a:ext cx="1491554" cy="45938"/>
            <a:chOff x="830392" y="1191182"/>
            <a:chExt cx="1491554" cy="45938"/>
          </a:xfrm>
        </p:grpSpPr>
        <p:sp>
          <p:nvSpPr>
            <p:cNvPr id="8" name="Google Shape;52;p6">
              <a:extLst>
                <a:ext uri="{FF2B5EF4-FFF2-40B4-BE49-F238E27FC236}">
                  <a16:creationId xmlns:a16="http://schemas.microsoft.com/office/drawing/2014/main" id="{78FA0663-C3A9-457F-8616-787E0D2B974E}"/>
                </a:ext>
              </a:extLst>
            </p:cNvPr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3;p6">
              <a:extLst>
                <a:ext uri="{FF2B5EF4-FFF2-40B4-BE49-F238E27FC236}">
                  <a16:creationId xmlns:a16="http://schemas.microsoft.com/office/drawing/2014/main" id="{0847E6CE-3422-4177-9EA8-55E1B10EF604}"/>
                </a:ext>
              </a:extLst>
            </p:cNvPr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4;p6">
              <a:extLst>
                <a:ext uri="{FF2B5EF4-FFF2-40B4-BE49-F238E27FC236}">
                  <a16:creationId xmlns:a16="http://schemas.microsoft.com/office/drawing/2014/main" id="{E48957AE-E8A0-4A2E-855B-D71E23357E31}"/>
                </a:ext>
              </a:extLst>
            </p:cNvPr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5;p6">
              <a:extLst>
                <a:ext uri="{FF2B5EF4-FFF2-40B4-BE49-F238E27FC236}">
                  <a16:creationId xmlns:a16="http://schemas.microsoft.com/office/drawing/2014/main" id="{CFFA2A8C-CDB5-417F-A01A-3B20F71E3FA2}"/>
                </a:ext>
              </a:extLst>
            </p:cNvPr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1" name="Google Shape;31;p4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32" name="Google Shape;32;p4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userDrawn="1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0" y="4879705"/>
            <a:ext cx="9144000" cy="2637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5"/>
          <p:cNvGrpSpPr/>
          <p:nvPr/>
        </p:nvGrpSpPr>
        <p:grpSpPr>
          <a:xfrm>
            <a:off x="567515" y="798721"/>
            <a:ext cx="1491554" cy="45938"/>
            <a:chOff x="830392" y="1191182"/>
            <a:chExt cx="1491554" cy="45938"/>
          </a:xfrm>
        </p:grpSpPr>
        <p:sp>
          <p:nvSpPr>
            <p:cNvPr id="43" name="Google Shape;43;p5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166;p20">
            <a:extLst>
              <a:ext uri="{FF2B5EF4-FFF2-40B4-BE49-F238E27FC236}">
                <a16:creationId xmlns:a16="http://schemas.microsoft.com/office/drawing/2014/main" id="{78F3A150-9CAE-19A6-1136-01CA0332067A}"/>
              </a:ext>
            </a:extLst>
          </p:cNvPr>
          <p:cNvSpPr txBox="1">
            <a:spLocks/>
          </p:cNvSpPr>
          <p:nvPr userDrawn="1"/>
        </p:nvSpPr>
        <p:spPr>
          <a:xfrm>
            <a:off x="342141" y="50280"/>
            <a:ext cx="2659627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 lang="zh-CN" altLang="en-US" sz="2400" dirty="0">
              <a:solidFill>
                <a:schemeClr val="accent5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0DF2599-DF45-6574-F76F-ABF9952377B3}"/>
              </a:ext>
            </a:extLst>
          </p:cNvPr>
          <p:cNvSpPr txBox="1"/>
          <p:nvPr userDrawn="1"/>
        </p:nvSpPr>
        <p:spPr>
          <a:xfrm>
            <a:off x="1112655" y="1349818"/>
            <a:ext cx="70651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zh-CN" altLang="en-US" sz="1600" dirty="0">
                <a:solidFill>
                  <a:schemeClr val="bg2"/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</a:br>
            <a:endParaRPr lang="zh-CN" altLang="en-US" sz="1600" dirty="0">
              <a:solidFill>
                <a:schemeClr val="bg2"/>
              </a:solidFill>
              <a:latin typeface="Raleway" pitchFamily="2" charset="0"/>
              <a:ea typeface="微软雅黑 Light" panose="020B0502040204020203" pitchFamily="34" charset="-122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1" name="Google Shape;51;p6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52" name="Google Shape;52;p6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6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6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6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>
            <a:off x="0" y="4867598"/>
            <a:ext cx="9144000" cy="27590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grpSp>
        <p:nvGrpSpPr>
          <p:cNvPr id="61" name="Google Shape;61;p7"/>
          <p:cNvGrpSpPr/>
          <p:nvPr/>
        </p:nvGrpSpPr>
        <p:grpSpPr>
          <a:xfrm>
            <a:off x="594864" y="655473"/>
            <a:ext cx="1491554" cy="45937"/>
            <a:chOff x="830392" y="1191182"/>
            <a:chExt cx="1491554" cy="45937"/>
          </a:xfrm>
        </p:grpSpPr>
        <p:sp>
          <p:nvSpPr>
            <p:cNvPr id="62" name="Google Shape;62;p7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63;p7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7"/>
            <p:cNvSpPr/>
            <p:nvPr/>
          </p:nvSpPr>
          <p:spPr>
            <a:xfrm rot="162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9" name="Google Shape;69;p8"/>
          <p:cNvGrpSpPr/>
          <p:nvPr/>
        </p:nvGrpSpPr>
        <p:grpSpPr>
          <a:xfrm>
            <a:off x="830392" y="1191182"/>
            <a:ext cx="1491554" cy="45937"/>
            <a:chOff x="830392" y="1191182"/>
            <a:chExt cx="1491554" cy="45937"/>
          </a:xfrm>
        </p:grpSpPr>
        <p:sp>
          <p:nvSpPr>
            <p:cNvPr id="70" name="Google Shape;70;p8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0" name="Google Shape;80;p9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81" name="Google Shape;81;p9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9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9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9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9" r:id="rId11"/>
    <p:sldLayoutId id="2147483660" r:id="rId12"/>
    <p:sldLayoutId id="2147483666" r:id="rId13"/>
    <p:sldLayoutId id="2147483665" r:id="rId14"/>
    <p:sldLayoutId id="2147483667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ensorflow.google.cn/api_docs/python/tf/dtypes#float32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ensorflow.google.cn/api_docs/python/tf/dtypes#float32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w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605677" y="2043952"/>
            <a:ext cx="8222100" cy="9143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手写数字识别：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TensorFlow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初探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6477963" y="3950110"/>
            <a:ext cx="1864653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物联网工程学院</a:t>
            </a:r>
            <a:endParaRPr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7377CF1-2A57-7C35-B317-C000BBE1F890}"/>
              </a:ext>
            </a:extLst>
          </p:cNvPr>
          <p:cNvSpPr txBox="1"/>
          <p:nvPr/>
        </p:nvSpPr>
        <p:spPr>
          <a:xfrm>
            <a:off x="825721" y="575541"/>
            <a:ext cx="15556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dk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Raleway"/>
              </a:rPr>
              <a:t>项目二</a:t>
            </a:r>
            <a:r>
              <a:rPr lang="en-US" altLang="zh-CN" sz="3200" b="1" dirty="0">
                <a:solidFill>
                  <a:schemeClr val="dk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Raleway"/>
              </a:rPr>
              <a:t> </a:t>
            </a:r>
            <a:endParaRPr lang="zh-CN" altLang="en-US" sz="3200" b="1" dirty="0">
              <a:solidFill>
                <a:schemeClr val="dk2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6;p20">
            <a:extLst>
              <a:ext uri="{FF2B5EF4-FFF2-40B4-BE49-F238E27FC236}">
                <a16:creationId xmlns:a16="http://schemas.microsoft.com/office/drawing/2014/main" id="{ADA6F96F-923E-2B38-386C-013ADD041302}"/>
              </a:ext>
            </a:extLst>
          </p:cNvPr>
          <p:cNvSpPr txBox="1">
            <a:spLocks/>
          </p:cNvSpPr>
          <p:nvPr/>
        </p:nvSpPr>
        <p:spPr>
          <a:xfrm>
            <a:off x="572557" y="60209"/>
            <a:ext cx="2659627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 sz="2400" dirty="0">
                <a:solidFill>
                  <a:schemeClr val="accent5"/>
                </a:solidFill>
                <a:ea typeface="微软雅黑 Light" panose="020B0502040204020203" pitchFamily="34" charset="-122"/>
              </a:rPr>
              <a:t>运行机制</a:t>
            </a:r>
            <a:r>
              <a:rPr lang="en-US" altLang="zh-CN" sz="2400" dirty="0">
                <a:solidFill>
                  <a:schemeClr val="accent5"/>
                </a:solidFill>
                <a:ea typeface="微软雅黑 Light" panose="020B0502040204020203" pitchFamily="34" charset="-122"/>
              </a:rPr>
              <a:t>-</a:t>
            </a:r>
            <a:r>
              <a:rPr lang="zh-CN" altLang="en-US" sz="2400" b="1" dirty="0">
                <a:solidFill>
                  <a:schemeClr val="accent5"/>
                </a:solidFill>
                <a:latin typeface="Raleway"/>
                <a:ea typeface="微软雅黑 Light" panose="020B0502040204020203" pitchFamily="34" charset="-122"/>
                <a:sym typeface="Raleway"/>
              </a:rPr>
              <a:t>动态图</a:t>
            </a:r>
          </a:p>
          <a:p>
            <a:endParaRPr lang="zh-CN" altLang="en-US" sz="2400" dirty="0">
              <a:solidFill>
                <a:schemeClr val="accent5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7" name="Google Shape;172;p21">
            <a:extLst>
              <a:ext uri="{FF2B5EF4-FFF2-40B4-BE49-F238E27FC236}">
                <a16:creationId xmlns:a16="http://schemas.microsoft.com/office/drawing/2014/main" id="{8CFB578F-3EFD-F94E-BCDF-9C6F4F8AF988}"/>
              </a:ext>
            </a:extLst>
          </p:cNvPr>
          <p:cNvSpPr txBox="1">
            <a:spLocks/>
          </p:cNvSpPr>
          <p:nvPr/>
        </p:nvSpPr>
        <p:spPr>
          <a:xfrm>
            <a:off x="926950" y="1142508"/>
            <a:ext cx="7290099" cy="2265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 baseline="0">
                <a:solidFill>
                  <a:schemeClr val="dk2"/>
                </a:solidFill>
                <a:latin typeface="Raleway"/>
                <a:ea typeface="微软雅黑 Light" panose="020B0502040204020203" pitchFamily="34" charset="-122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200000"/>
              </a:lnSpc>
              <a:buClr>
                <a:schemeClr val="accent1"/>
              </a:buClr>
              <a:buSzPts val="1300"/>
            </a:pPr>
            <a:r>
              <a:rPr lang="zh-CN" altLang="en-US" sz="2400" dirty="0">
                <a:solidFill>
                  <a:srgbClr val="002060"/>
                </a:solidFill>
                <a:latin typeface="Raleway" pitchFamily="2" charset="0"/>
                <a:sym typeface="Lato"/>
              </a:rPr>
              <a:t>动态图机制</a:t>
            </a:r>
            <a:r>
              <a:rPr lang="en-US" altLang="zh-CN" sz="2400" dirty="0">
                <a:solidFill>
                  <a:srgbClr val="002060"/>
                </a:solidFill>
                <a:latin typeface="Raleway" pitchFamily="2" charset="0"/>
                <a:sym typeface="Lato"/>
              </a:rPr>
              <a:t>(Eager Execution)</a:t>
            </a:r>
          </a:p>
          <a:p>
            <a:pPr>
              <a:lnSpc>
                <a:spcPct val="200000"/>
              </a:lnSpc>
              <a:buClr>
                <a:schemeClr val="accent1"/>
              </a:buClr>
              <a:buSzPts val="1300"/>
            </a:pPr>
            <a:r>
              <a:rPr lang="zh-CN" altLang="en-US" sz="1600" dirty="0">
                <a:solidFill>
                  <a:schemeClr val="bg2"/>
                </a:solidFill>
                <a:latin typeface="微软雅黑 Light" panose="020B0502040204020203" pitchFamily="34" charset="-122"/>
                <a:cs typeface="Arial"/>
                <a:sym typeface="Lato"/>
              </a:rPr>
              <a:t>动态图意味着计算图的构建和计算同时发生。这种机制由于能够实时得到中间结果的值，使得调试更加容易，同时我们将大脑中的想法转化为代码方案也变得更加容易，对于编程实现来说更友好。</a:t>
            </a:r>
            <a:br>
              <a:rPr lang="zh-CN" altLang="en-US" sz="1600" b="0" dirty="0">
                <a:solidFill>
                  <a:schemeClr val="accent1"/>
                </a:solidFill>
                <a:latin typeface="Lato" panose="020F0502020204030203" pitchFamily="34" charset="0"/>
                <a:cs typeface="Arial"/>
                <a:sym typeface="Lato"/>
              </a:rPr>
            </a:br>
            <a:endParaRPr lang="zh-CN" altLang="en-US" sz="1600" b="0" dirty="0">
              <a:solidFill>
                <a:schemeClr val="accent1"/>
              </a:solidFill>
              <a:latin typeface="Lato" panose="020F0502020204030203" pitchFamily="34" charset="0"/>
              <a:cs typeface="Arial"/>
              <a:sym typeface="Lato"/>
            </a:endParaRPr>
          </a:p>
        </p:txBody>
      </p:sp>
      <p:sp>
        <p:nvSpPr>
          <p:cNvPr id="8" name="Google Shape;172;p21">
            <a:extLst>
              <a:ext uri="{FF2B5EF4-FFF2-40B4-BE49-F238E27FC236}">
                <a16:creationId xmlns:a16="http://schemas.microsoft.com/office/drawing/2014/main" id="{CC99670A-B1CB-4E18-F6F6-4577D74B6280}"/>
              </a:ext>
            </a:extLst>
          </p:cNvPr>
          <p:cNvSpPr txBox="1">
            <a:spLocks/>
          </p:cNvSpPr>
          <p:nvPr/>
        </p:nvSpPr>
        <p:spPr>
          <a:xfrm>
            <a:off x="1122545" y="1400081"/>
            <a:ext cx="7290099" cy="2265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 baseline="0">
                <a:solidFill>
                  <a:schemeClr val="dk2"/>
                </a:solidFill>
                <a:latin typeface="Raleway"/>
                <a:ea typeface="微软雅黑 Light" panose="020B0502040204020203" pitchFamily="34" charset="-122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200000"/>
              </a:lnSpc>
              <a:buClr>
                <a:schemeClr val="accent1"/>
              </a:buClr>
              <a:buSzPts val="1300"/>
            </a:pPr>
            <a:r>
              <a:rPr lang="zh-CN" altLang="en-US" sz="2400" dirty="0">
                <a:solidFill>
                  <a:srgbClr val="002060"/>
                </a:solidFill>
                <a:latin typeface="微软雅黑 Light" panose="020B0502040204020203" pitchFamily="34" charset="-122"/>
                <a:sym typeface="Lato"/>
              </a:rPr>
              <a:t>动态图机制优点</a:t>
            </a:r>
            <a:endParaRPr lang="en-US" altLang="zh-CN" sz="2400" dirty="0">
              <a:solidFill>
                <a:srgbClr val="002060"/>
              </a:solidFill>
              <a:latin typeface="微软雅黑 Light" panose="020B0502040204020203" pitchFamily="34" charset="-122"/>
              <a:sym typeface="Lato"/>
            </a:endParaRP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zh-CN" sz="2000" b="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Arial"/>
              </a:rPr>
              <a:t>直观的界面</a:t>
            </a:r>
            <a:endParaRPr lang="en-US" altLang="zh-CN" sz="2000" b="0" kern="1200" dirty="0">
              <a:solidFill>
                <a:srgbClr val="4D4D4D"/>
              </a:solidFill>
              <a:latin typeface="Raleway" pitchFamily="2" charset="0"/>
              <a:ea typeface="微软雅黑" panose="020B0503020204020204" pitchFamily="34" charset="-122"/>
              <a:cs typeface="+mn-cs"/>
              <a:sym typeface="Arial"/>
            </a:endParaRP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zh-CN" sz="2000" b="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Arial"/>
              </a:rPr>
              <a:t>更容易调试</a:t>
            </a:r>
            <a:endParaRPr lang="en-US" altLang="zh-CN" sz="2000" b="0" kern="1200" dirty="0">
              <a:solidFill>
                <a:srgbClr val="4D4D4D"/>
              </a:solidFill>
              <a:latin typeface="Raleway" pitchFamily="2" charset="0"/>
              <a:ea typeface="微软雅黑" panose="020B0503020204020204" pitchFamily="34" charset="-122"/>
              <a:cs typeface="+mn-cs"/>
              <a:sym typeface="Arial"/>
            </a:endParaRP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zh-CN" sz="2000" b="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Arial"/>
              </a:rPr>
              <a:t>更自然的流程控制</a:t>
            </a:r>
            <a:endParaRPr lang="en-US" altLang="zh-CN" sz="2000" b="0" kern="1200" dirty="0">
              <a:solidFill>
                <a:srgbClr val="4D4D4D"/>
              </a:solidFill>
              <a:latin typeface="Raleway" pitchFamily="2" charset="0"/>
              <a:ea typeface="微软雅黑" panose="020B0503020204020204" pitchFamily="34" charset="-122"/>
              <a:cs typeface="+mn-cs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09660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9"/>
          <p:cNvSpPr txBox="1">
            <a:spLocks noGrp="1"/>
          </p:cNvSpPr>
          <p:nvPr>
            <p:ph type="title"/>
          </p:nvPr>
        </p:nvSpPr>
        <p:spPr>
          <a:xfrm>
            <a:off x="636543" y="354262"/>
            <a:ext cx="1392740" cy="7948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任务</a:t>
            </a:r>
            <a:r>
              <a:rPr lang="en-US" altLang="zh-CN" dirty="0"/>
              <a:t>2</a:t>
            </a:r>
            <a:endParaRPr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0662224-AE96-1F45-D6CF-CECE8270BA00}"/>
              </a:ext>
            </a:extLst>
          </p:cNvPr>
          <p:cNvSpPr txBox="1"/>
          <p:nvPr/>
        </p:nvSpPr>
        <p:spPr>
          <a:xfrm>
            <a:off x="2858109" y="2110108"/>
            <a:ext cx="35329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Raleway"/>
                <a:ea typeface="微软雅黑 Light" panose="020B0502040204020203" pitchFamily="34" charset="-122"/>
                <a:sym typeface="Raleway"/>
              </a:rPr>
              <a:t>张量的基本操作</a:t>
            </a:r>
          </a:p>
        </p:txBody>
      </p:sp>
    </p:spTree>
    <p:extLst>
      <p:ext uri="{BB962C8B-B14F-4D97-AF65-F5344CB8AC3E}">
        <p14:creationId xmlns:p14="http://schemas.microsoft.com/office/powerpoint/2010/main" val="394516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69D6AADA-20B7-4D93-84F0-2F2363E10B54}"/>
              </a:ext>
            </a:extLst>
          </p:cNvPr>
          <p:cNvSpPr txBox="1">
            <a:spLocks/>
          </p:cNvSpPr>
          <p:nvPr/>
        </p:nvSpPr>
        <p:spPr>
          <a:xfrm>
            <a:off x="542537" y="52131"/>
            <a:ext cx="1604103" cy="57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 dirty="0">
                <a:solidFill>
                  <a:srgbClr val="00206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张量的阶</a:t>
            </a:r>
            <a:endParaRPr lang="zh-TW" altLang="en-US" dirty="0">
              <a:solidFill>
                <a:srgbClr val="00206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63F245-3B7C-8D38-9D3F-73BC6F67677A}"/>
              </a:ext>
            </a:extLst>
          </p:cNvPr>
          <p:cNvSpPr txBox="1"/>
          <p:nvPr/>
        </p:nvSpPr>
        <p:spPr>
          <a:xfrm>
            <a:off x="970635" y="1465484"/>
            <a:ext cx="6747978" cy="1460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>
                <a:schemeClr val="accent1"/>
              </a:buClr>
              <a:buSzPts val="1300"/>
            </a:pPr>
            <a:r>
              <a:rPr lang="zh-CN" altLang="en-US" sz="2400" b="1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  <a:sym typeface="Raleway"/>
              </a:rPr>
              <a:t>张量的阶</a:t>
            </a:r>
            <a:r>
              <a:rPr lang="en-US" altLang="zh-CN" sz="2400" b="1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  <a:sym typeface="Raleway"/>
              </a:rPr>
              <a:t>(rank)</a:t>
            </a:r>
            <a:r>
              <a:rPr lang="zh-CN" altLang="en-US" sz="2400" b="1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  <a:sym typeface="Raleway"/>
              </a:rPr>
              <a:t>表示它所描述数据的最大维度</a:t>
            </a:r>
            <a:endParaRPr lang="en-US" altLang="zh-CN" sz="2400" b="1" dirty="0">
              <a:solidFill>
                <a:srgbClr val="002060"/>
              </a:solidFill>
              <a:latin typeface="Raleway" pitchFamily="2" charset="0"/>
              <a:ea typeface="微软雅黑 Light" panose="020B0502040204020203" pitchFamily="34" charset="-122"/>
              <a:sym typeface="Raleway"/>
            </a:endParaRPr>
          </a:p>
          <a:p>
            <a:pPr>
              <a:lnSpc>
                <a:spcPct val="200000"/>
              </a:lnSpc>
              <a:buClr>
                <a:schemeClr val="accent1"/>
              </a:buClr>
              <a:buSzPts val="1300"/>
            </a:pPr>
            <a:r>
              <a:rPr lang="zh-CN" altLang="zh-CN" sz="2400" b="1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  <a:sym typeface="Raleway"/>
              </a:rPr>
              <a:t>张量的维数（</a:t>
            </a:r>
            <a:r>
              <a:rPr lang="en-US" altLang="zh-CN" sz="2400" b="1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  <a:sym typeface="Raleway"/>
              </a:rPr>
              <a:t>dimension</a:t>
            </a:r>
            <a:r>
              <a:rPr lang="zh-CN" altLang="zh-CN" sz="2400" b="1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  <a:sym typeface="Raleway"/>
              </a:rPr>
              <a:t>）也叫作轴（</a:t>
            </a:r>
            <a:r>
              <a:rPr lang="en-US" altLang="zh-CN" sz="2400" b="1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  <a:sym typeface="Raleway"/>
              </a:rPr>
              <a:t>axis</a:t>
            </a:r>
            <a:r>
              <a:rPr lang="zh-CN" altLang="zh-CN" sz="2400" b="1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  <a:sym typeface="Raleway"/>
              </a:rPr>
              <a:t>）</a:t>
            </a:r>
            <a:endParaRPr lang="zh-CN" altLang="en-US" sz="2400" b="1" dirty="0">
              <a:solidFill>
                <a:srgbClr val="002060"/>
              </a:solidFill>
              <a:latin typeface="Raleway" pitchFamily="2" charset="0"/>
              <a:ea typeface="微软雅黑 Light" panose="020B0502040204020203" pitchFamily="34" charset="-122"/>
              <a:sym typeface="Raleway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0E03E83-FC5D-83C9-85AD-DF1B9BBA5715}"/>
              </a:ext>
            </a:extLst>
          </p:cNvPr>
          <p:cNvSpPr txBox="1"/>
          <p:nvPr/>
        </p:nvSpPr>
        <p:spPr>
          <a:xfrm>
            <a:off x="745701" y="907206"/>
            <a:ext cx="2330008" cy="72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>
                <a:schemeClr val="accent1"/>
              </a:buClr>
              <a:buSzPts val="1300"/>
            </a:pPr>
            <a:r>
              <a:rPr lang="en-US" altLang="zh-CN" sz="2400" b="1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</a:rPr>
              <a:t>0</a:t>
            </a:r>
            <a:r>
              <a:rPr lang="zh-CN" altLang="zh-CN" sz="2400" b="1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</a:rPr>
              <a:t>阶张量</a:t>
            </a:r>
            <a:r>
              <a:rPr lang="en-US" altLang="zh-CN" sz="2400" b="1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</a:rPr>
              <a:t>-</a:t>
            </a:r>
            <a:r>
              <a:rPr lang="zh-CN" altLang="zh-CN" sz="2400" b="1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</a:rPr>
              <a:t>标量</a:t>
            </a:r>
            <a:endParaRPr lang="zh-CN" altLang="en-US" sz="2400" b="1" dirty="0">
              <a:solidFill>
                <a:srgbClr val="002060"/>
              </a:solidFill>
              <a:latin typeface="Raleway" pitchFamily="2" charset="0"/>
              <a:ea typeface="微软雅黑 Light" panose="020B0502040204020203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2156637-D543-17BA-D837-7A7DF493FC52}"/>
              </a:ext>
            </a:extLst>
          </p:cNvPr>
          <p:cNvSpPr txBox="1"/>
          <p:nvPr/>
        </p:nvSpPr>
        <p:spPr>
          <a:xfrm>
            <a:off x="5920373" y="907206"/>
            <a:ext cx="12053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dirty="0">
                <a:solidFill>
                  <a:schemeClr val="accent6">
                    <a:lumMod val="50000"/>
                  </a:schemeClr>
                </a:solidFill>
                <a:latin typeface="Raleway" pitchFamily="2" charset="0"/>
              </a:rPr>
              <a:t>483</a:t>
            </a:r>
            <a:endParaRPr lang="zh-CN" altLang="en-US" sz="4000" dirty="0">
              <a:solidFill>
                <a:schemeClr val="accent6">
                  <a:lumMod val="50000"/>
                </a:schemeClr>
              </a:solidFill>
              <a:latin typeface="Raleway" pitchFamily="2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8A51DA1-B8C1-C9ED-A60A-0AE0C016E3B4}"/>
              </a:ext>
            </a:extLst>
          </p:cNvPr>
          <p:cNvSpPr txBox="1"/>
          <p:nvPr/>
        </p:nvSpPr>
        <p:spPr>
          <a:xfrm>
            <a:off x="4779819" y="907206"/>
            <a:ext cx="5818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dirty="0">
                <a:solidFill>
                  <a:schemeClr val="accent6">
                    <a:lumMod val="50000"/>
                  </a:schemeClr>
                </a:solidFill>
                <a:latin typeface="Raleway" pitchFamily="2" charset="0"/>
              </a:rPr>
              <a:t>5</a:t>
            </a:r>
            <a:endParaRPr lang="zh-CN" altLang="en-US" sz="4000" dirty="0">
              <a:solidFill>
                <a:schemeClr val="accent6">
                  <a:lumMod val="50000"/>
                </a:schemeClr>
              </a:solidFill>
              <a:latin typeface="Raleway" pitchFamily="2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C0EB6AE-C414-A1D8-95DD-3573F1132DF5}"/>
              </a:ext>
            </a:extLst>
          </p:cNvPr>
          <p:cNvSpPr txBox="1"/>
          <p:nvPr/>
        </p:nvSpPr>
        <p:spPr>
          <a:xfrm>
            <a:off x="745701" y="1916449"/>
            <a:ext cx="2330008" cy="72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>
                <a:schemeClr val="accent1"/>
              </a:buClr>
              <a:buSzPts val="1300"/>
            </a:pPr>
            <a:r>
              <a:rPr lang="en-US" altLang="zh-CN" sz="2400" b="1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</a:rPr>
              <a:t>1</a:t>
            </a:r>
            <a:r>
              <a:rPr lang="zh-CN" altLang="zh-CN" sz="2400" b="1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</a:rPr>
              <a:t>阶张量</a:t>
            </a:r>
            <a:r>
              <a:rPr lang="en-US" altLang="zh-CN" sz="2400" b="1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</a:rPr>
              <a:t>-</a:t>
            </a:r>
            <a:r>
              <a:rPr lang="zh-CN" altLang="zh-CN" sz="2400" b="1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</a:rPr>
              <a:t>向量</a:t>
            </a:r>
            <a:endParaRPr lang="zh-CN" altLang="en-US" sz="2400" b="1" dirty="0">
              <a:solidFill>
                <a:srgbClr val="002060"/>
              </a:solidFill>
              <a:latin typeface="Raleway" pitchFamily="2" charset="0"/>
              <a:ea typeface="微软雅黑 Light" panose="020B0502040204020203" pitchFamily="34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5D5221A-DCC8-EED6-C51B-EC17135BEC89}"/>
              </a:ext>
            </a:extLst>
          </p:cNvPr>
          <p:cNvGrpSpPr/>
          <p:nvPr/>
        </p:nvGrpSpPr>
        <p:grpSpPr>
          <a:xfrm>
            <a:off x="4877859" y="2173370"/>
            <a:ext cx="2085027" cy="528103"/>
            <a:chOff x="1828801" y="2901191"/>
            <a:chExt cx="2085027" cy="528103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6" name="Google Shape;90;p17">
              <a:extLst>
                <a:ext uri="{FF2B5EF4-FFF2-40B4-BE49-F238E27FC236}">
                  <a16:creationId xmlns:a16="http://schemas.microsoft.com/office/drawing/2014/main" id="{A32DD1C2-2F84-C894-CF0F-87BB566E19A2}"/>
                </a:ext>
              </a:extLst>
            </p:cNvPr>
            <p:cNvSpPr/>
            <p:nvPr/>
          </p:nvSpPr>
          <p:spPr>
            <a:xfrm flipH="1">
              <a:off x="1828801" y="2901191"/>
              <a:ext cx="521257" cy="528103"/>
            </a:xfrm>
            <a:prstGeom prst="rect">
              <a:avLst/>
            </a:prstGeom>
            <a:grpFill/>
            <a:ln w="19050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Lato" panose="020F0502020204030203" pitchFamily="34" charset="0"/>
                </a:rPr>
                <a:t>0</a:t>
              </a:r>
              <a:endParaRPr dirty="0">
                <a:latin typeface="Lato" panose="020F0502020204030203" pitchFamily="34" charset="0"/>
              </a:endParaRPr>
            </a:p>
          </p:txBody>
        </p:sp>
        <p:sp>
          <p:nvSpPr>
            <p:cNvPr id="17" name="Google Shape;91;p17">
              <a:extLst>
                <a:ext uri="{FF2B5EF4-FFF2-40B4-BE49-F238E27FC236}">
                  <a16:creationId xmlns:a16="http://schemas.microsoft.com/office/drawing/2014/main" id="{AEDCE988-B54F-844D-FC04-644CD99D6E8C}"/>
                </a:ext>
              </a:extLst>
            </p:cNvPr>
            <p:cNvSpPr/>
            <p:nvPr/>
          </p:nvSpPr>
          <p:spPr>
            <a:xfrm flipH="1">
              <a:off x="2350058" y="2901191"/>
              <a:ext cx="521257" cy="528103"/>
            </a:xfrm>
            <a:prstGeom prst="rect">
              <a:avLst/>
            </a:prstGeom>
            <a:grpFill/>
            <a:ln w="19050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Lato" panose="020F0502020204030203" pitchFamily="34" charset="0"/>
                </a:rPr>
                <a:t>1</a:t>
              </a:r>
              <a:endParaRPr dirty="0">
                <a:latin typeface="Lato" panose="020F0502020204030203" pitchFamily="34" charset="0"/>
              </a:endParaRPr>
            </a:p>
          </p:txBody>
        </p:sp>
        <p:sp>
          <p:nvSpPr>
            <p:cNvPr id="18" name="Google Shape;92;p17">
              <a:extLst>
                <a:ext uri="{FF2B5EF4-FFF2-40B4-BE49-F238E27FC236}">
                  <a16:creationId xmlns:a16="http://schemas.microsoft.com/office/drawing/2014/main" id="{6DC6E1ED-B6CE-B1F7-1CFB-5983FC658A6E}"/>
                </a:ext>
              </a:extLst>
            </p:cNvPr>
            <p:cNvSpPr/>
            <p:nvPr/>
          </p:nvSpPr>
          <p:spPr>
            <a:xfrm flipH="1">
              <a:off x="2871315" y="2901191"/>
              <a:ext cx="521257" cy="528103"/>
            </a:xfrm>
            <a:prstGeom prst="rect">
              <a:avLst/>
            </a:prstGeom>
            <a:grpFill/>
            <a:ln w="19050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Lato" panose="020F0502020204030203" pitchFamily="34" charset="0"/>
                </a:rPr>
                <a:t>2</a:t>
              </a:r>
              <a:endParaRPr dirty="0">
                <a:latin typeface="Lato" panose="020F0502020204030203" pitchFamily="34" charset="0"/>
              </a:endParaRPr>
            </a:p>
          </p:txBody>
        </p:sp>
        <p:sp>
          <p:nvSpPr>
            <p:cNvPr id="19" name="Google Shape;93;p17">
              <a:extLst>
                <a:ext uri="{FF2B5EF4-FFF2-40B4-BE49-F238E27FC236}">
                  <a16:creationId xmlns:a16="http://schemas.microsoft.com/office/drawing/2014/main" id="{DCA0873B-4D4D-CC9D-2EDF-014F6313751E}"/>
                </a:ext>
              </a:extLst>
            </p:cNvPr>
            <p:cNvSpPr/>
            <p:nvPr/>
          </p:nvSpPr>
          <p:spPr>
            <a:xfrm flipH="1">
              <a:off x="3392571" y="2901191"/>
              <a:ext cx="521257" cy="528103"/>
            </a:xfrm>
            <a:prstGeom prst="rect">
              <a:avLst/>
            </a:prstGeom>
            <a:grpFill/>
            <a:ln w="19050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3</a:t>
              </a:r>
              <a:endParaRPr dirty="0"/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7E4F80E0-D85C-19FC-24D6-6CB7DE14F27F}"/>
              </a:ext>
            </a:extLst>
          </p:cNvPr>
          <p:cNvSpPr txBox="1"/>
          <p:nvPr/>
        </p:nvSpPr>
        <p:spPr>
          <a:xfrm>
            <a:off x="745701" y="2925692"/>
            <a:ext cx="2330008" cy="72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>
                <a:schemeClr val="accent1"/>
              </a:buClr>
              <a:buSzPts val="1300"/>
            </a:pPr>
            <a:r>
              <a:rPr lang="en-US" altLang="zh-CN" sz="2400" b="1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</a:rPr>
              <a:t>2</a:t>
            </a:r>
            <a:r>
              <a:rPr lang="zh-CN" altLang="zh-CN" sz="2400" b="1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</a:rPr>
              <a:t>阶张量</a:t>
            </a:r>
            <a:r>
              <a:rPr lang="en-US" altLang="zh-CN" sz="2400" b="1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</a:rPr>
              <a:t>-</a:t>
            </a:r>
            <a:r>
              <a:rPr lang="zh-CN" altLang="en-US" sz="2400" b="1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</a:rPr>
              <a:t>矩阵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1A23F59-8F3E-0D8A-17EA-0E9B51EB2CDF}"/>
              </a:ext>
            </a:extLst>
          </p:cNvPr>
          <p:cNvGrpSpPr/>
          <p:nvPr/>
        </p:nvGrpSpPr>
        <p:grpSpPr>
          <a:xfrm>
            <a:off x="4877859" y="2995699"/>
            <a:ext cx="2085027" cy="1056206"/>
            <a:chOff x="4877859" y="2995699"/>
            <a:chExt cx="2085027" cy="105620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48A47FD3-9A04-F15D-5CB6-D0E29228BC89}"/>
                </a:ext>
              </a:extLst>
            </p:cNvPr>
            <p:cNvGrpSpPr/>
            <p:nvPr/>
          </p:nvGrpSpPr>
          <p:grpSpPr>
            <a:xfrm>
              <a:off x="4877859" y="2995699"/>
              <a:ext cx="2085027" cy="528103"/>
              <a:chOff x="1828801" y="2901191"/>
              <a:chExt cx="2085027" cy="528103"/>
            </a:xfrm>
            <a:solidFill>
              <a:schemeClr val="accent3">
                <a:lumMod val="20000"/>
                <a:lumOff val="80000"/>
              </a:schemeClr>
            </a:solidFill>
          </p:grpSpPr>
          <p:sp>
            <p:nvSpPr>
              <p:cNvPr id="22" name="Google Shape;90;p17">
                <a:extLst>
                  <a:ext uri="{FF2B5EF4-FFF2-40B4-BE49-F238E27FC236}">
                    <a16:creationId xmlns:a16="http://schemas.microsoft.com/office/drawing/2014/main" id="{1AF03E55-AF60-D8D3-C5F5-8765039577DD}"/>
                  </a:ext>
                </a:extLst>
              </p:cNvPr>
              <p:cNvSpPr/>
              <p:nvPr/>
            </p:nvSpPr>
            <p:spPr>
              <a:xfrm flipH="1">
                <a:off x="1828801" y="2901191"/>
                <a:ext cx="521257" cy="528103"/>
              </a:xfrm>
              <a:prstGeom prst="rect">
                <a:avLst/>
              </a:prstGeom>
              <a:grpFill/>
              <a:ln w="19050" cap="flat" cmpd="sng">
                <a:solidFill>
                  <a:schemeClr val="bg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latin typeface="Lato" panose="020F0502020204030203" pitchFamily="34" charset="0"/>
                  </a:rPr>
                  <a:t>0</a:t>
                </a:r>
                <a:endParaRPr dirty="0">
                  <a:latin typeface="Lato" panose="020F0502020204030203" pitchFamily="34" charset="0"/>
                </a:endParaRPr>
              </a:p>
            </p:txBody>
          </p:sp>
          <p:sp>
            <p:nvSpPr>
              <p:cNvPr id="23" name="Google Shape;91;p17">
                <a:extLst>
                  <a:ext uri="{FF2B5EF4-FFF2-40B4-BE49-F238E27FC236}">
                    <a16:creationId xmlns:a16="http://schemas.microsoft.com/office/drawing/2014/main" id="{31111CB2-94CD-DC16-A116-68C8BE64377C}"/>
                  </a:ext>
                </a:extLst>
              </p:cNvPr>
              <p:cNvSpPr/>
              <p:nvPr/>
            </p:nvSpPr>
            <p:spPr>
              <a:xfrm flipH="1">
                <a:off x="2350058" y="2901191"/>
                <a:ext cx="521257" cy="528103"/>
              </a:xfrm>
              <a:prstGeom prst="rect">
                <a:avLst/>
              </a:prstGeom>
              <a:grpFill/>
              <a:ln w="19050" cap="flat" cmpd="sng">
                <a:solidFill>
                  <a:schemeClr val="bg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latin typeface="Lato" panose="020F0502020204030203" pitchFamily="34" charset="0"/>
                  </a:rPr>
                  <a:t>1</a:t>
                </a:r>
                <a:endParaRPr dirty="0">
                  <a:latin typeface="Lato" panose="020F0502020204030203" pitchFamily="34" charset="0"/>
                </a:endParaRPr>
              </a:p>
            </p:txBody>
          </p:sp>
          <p:sp>
            <p:nvSpPr>
              <p:cNvPr id="24" name="Google Shape;92;p17">
                <a:extLst>
                  <a:ext uri="{FF2B5EF4-FFF2-40B4-BE49-F238E27FC236}">
                    <a16:creationId xmlns:a16="http://schemas.microsoft.com/office/drawing/2014/main" id="{C5CFE829-7CEB-D653-79E0-F90D4FEEAD6B}"/>
                  </a:ext>
                </a:extLst>
              </p:cNvPr>
              <p:cNvSpPr/>
              <p:nvPr/>
            </p:nvSpPr>
            <p:spPr>
              <a:xfrm flipH="1">
                <a:off x="2871315" y="2901191"/>
                <a:ext cx="521257" cy="528103"/>
              </a:xfrm>
              <a:prstGeom prst="rect">
                <a:avLst/>
              </a:prstGeom>
              <a:grpFill/>
              <a:ln w="19050" cap="flat" cmpd="sng">
                <a:solidFill>
                  <a:schemeClr val="bg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latin typeface="Lato" panose="020F0502020204030203" pitchFamily="34" charset="0"/>
                  </a:rPr>
                  <a:t>2</a:t>
                </a:r>
                <a:endParaRPr dirty="0">
                  <a:latin typeface="Lato" panose="020F0502020204030203" pitchFamily="34" charset="0"/>
                </a:endParaRPr>
              </a:p>
            </p:txBody>
          </p:sp>
          <p:sp>
            <p:nvSpPr>
              <p:cNvPr id="27" name="Google Shape;93;p17">
                <a:extLst>
                  <a:ext uri="{FF2B5EF4-FFF2-40B4-BE49-F238E27FC236}">
                    <a16:creationId xmlns:a16="http://schemas.microsoft.com/office/drawing/2014/main" id="{2E1ABCF7-F7CC-3E73-C7D1-8CAE0C123645}"/>
                  </a:ext>
                </a:extLst>
              </p:cNvPr>
              <p:cNvSpPr/>
              <p:nvPr/>
            </p:nvSpPr>
            <p:spPr>
              <a:xfrm flipH="1">
                <a:off x="3392571" y="2901191"/>
                <a:ext cx="521257" cy="528103"/>
              </a:xfrm>
              <a:prstGeom prst="rect">
                <a:avLst/>
              </a:prstGeom>
              <a:grpFill/>
              <a:ln w="19050" cap="flat" cmpd="sng">
                <a:solidFill>
                  <a:schemeClr val="bg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3</a:t>
                </a:r>
                <a:endParaRPr dirty="0"/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FD8D68C8-3B7F-C7EC-AA59-77FA27BAD193}"/>
                </a:ext>
              </a:extLst>
            </p:cNvPr>
            <p:cNvGrpSpPr/>
            <p:nvPr/>
          </p:nvGrpSpPr>
          <p:grpSpPr>
            <a:xfrm>
              <a:off x="4877859" y="3523802"/>
              <a:ext cx="2085027" cy="528103"/>
              <a:chOff x="1828801" y="2901191"/>
              <a:chExt cx="2085027" cy="528103"/>
            </a:xfrm>
            <a:solidFill>
              <a:schemeClr val="accent3">
                <a:lumMod val="20000"/>
                <a:lumOff val="80000"/>
              </a:schemeClr>
            </a:solidFill>
          </p:grpSpPr>
          <p:sp>
            <p:nvSpPr>
              <p:cNvPr id="29" name="Google Shape;90;p17">
                <a:extLst>
                  <a:ext uri="{FF2B5EF4-FFF2-40B4-BE49-F238E27FC236}">
                    <a16:creationId xmlns:a16="http://schemas.microsoft.com/office/drawing/2014/main" id="{834D9538-67B0-6659-55A1-0AD4B2C15EE7}"/>
                  </a:ext>
                </a:extLst>
              </p:cNvPr>
              <p:cNvSpPr/>
              <p:nvPr/>
            </p:nvSpPr>
            <p:spPr>
              <a:xfrm flipH="1">
                <a:off x="1828801" y="2901191"/>
                <a:ext cx="521257" cy="528103"/>
              </a:xfrm>
              <a:prstGeom prst="rect">
                <a:avLst/>
              </a:prstGeom>
              <a:grpFill/>
              <a:ln w="19050" cap="flat" cmpd="sng">
                <a:solidFill>
                  <a:schemeClr val="bg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latin typeface="Lato" panose="020F0502020204030203" pitchFamily="34" charset="0"/>
                  </a:rPr>
                  <a:t>4</a:t>
                </a:r>
                <a:endParaRPr dirty="0">
                  <a:latin typeface="Lato" panose="020F0502020204030203" pitchFamily="34" charset="0"/>
                </a:endParaRPr>
              </a:p>
            </p:txBody>
          </p:sp>
          <p:sp>
            <p:nvSpPr>
              <p:cNvPr id="30" name="Google Shape;91;p17">
                <a:extLst>
                  <a:ext uri="{FF2B5EF4-FFF2-40B4-BE49-F238E27FC236}">
                    <a16:creationId xmlns:a16="http://schemas.microsoft.com/office/drawing/2014/main" id="{43971BD2-841F-028C-AB94-386D22015060}"/>
                  </a:ext>
                </a:extLst>
              </p:cNvPr>
              <p:cNvSpPr/>
              <p:nvPr/>
            </p:nvSpPr>
            <p:spPr>
              <a:xfrm flipH="1">
                <a:off x="2350058" y="2901191"/>
                <a:ext cx="521257" cy="528103"/>
              </a:xfrm>
              <a:prstGeom prst="rect">
                <a:avLst/>
              </a:prstGeom>
              <a:grpFill/>
              <a:ln w="19050" cap="flat" cmpd="sng">
                <a:solidFill>
                  <a:schemeClr val="bg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latin typeface="Lato" panose="020F0502020204030203" pitchFamily="34" charset="0"/>
                  </a:rPr>
                  <a:t>5</a:t>
                </a:r>
                <a:endParaRPr dirty="0">
                  <a:latin typeface="Lato" panose="020F0502020204030203" pitchFamily="34" charset="0"/>
                </a:endParaRPr>
              </a:p>
            </p:txBody>
          </p:sp>
          <p:sp>
            <p:nvSpPr>
              <p:cNvPr id="31" name="Google Shape;92;p17">
                <a:extLst>
                  <a:ext uri="{FF2B5EF4-FFF2-40B4-BE49-F238E27FC236}">
                    <a16:creationId xmlns:a16="http://schemas.microsoft.com/office/drawing/2014/main" id="{F3674050-9F7A-842D-FD45-EB6AA5A0E547}"/>
                  </a:ext>
                </a:extLst>
              </p:cNvPr>
              <p:cNvSpPr/>
              <p:nvPr/>
            </p:nvSpPr>
            <p:spPr>
              <a:xfrm flipH="1">
                <a:off x="2871315" y="2901191"/>
                <a:ext cx="521257" cy="528103"/>
              </a:xfrm>
              <a:prstGeom prst="rect">
                <a:avLst/>
              </a:prstGeom>
              <a:grpFill/>
              <a:ln w="19050" cap="flat" cmpd="sng">
                <a:solidFill>
                  <a:schemeClr val="bg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latin typeface="Lato" panose="020F0502020204030203" pitchFamily="34" charset="0"/>
                  </a:rPr>
                  <a:t>6</a:t>
                </a:r>
                <a:endParaRPr dirty="0">
                  <a:latin typeface="Lato" panose="020F0502020204030203" pitchFamily="34" charset="0"/>
                </a:endParaRPr>
              </a:p>
            </p:txBody>
          </p:sp>
          <p:sp>
            <p:nvSpPr>
              <p:cNvPr id="32" name="Google Shape;93;p17">
                <a:extLst>
                  <a:ext uri="{FF2B5EF4-FFF2-40B4-BE49-F238E27FC236}">
                    <a16:creationId xmlns:a16="http://schemas.microsoft.com/office/drawing/2014/main" id="{1B8AA3A8-880F-1080-F4C0-D2EE4ECDD445}"/>
                  </a:ext>
                </a:extLst>
              </p:cNvPr>
              <p:cNvSpPr/>
              <p:nvPr/>
            </p:nvSpPr>
            <p:spPr>
              <a:xfrm flipH="1">
                <a:off x="3392571" y="2901191"/>
                <a:ext cx="521257" cy="528103"/>
              </a:xfrm>
              <a:prstGeom prst="rect">
                <a:avLst/>
              </a:prstGeom>
              <a:grpFill/>
              <a:ln w="19050" cap="flat" cmpd="sng">
                <a:solidFill>
                  <a:schemeClr val="bg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7</a:t>
                </a:r>
                <a:endParaRPr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1154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3" grpId="0"/>
      <p:bldP spid="14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69D6AADA-20B7-4D93-84F0-2F2363E10B54}"/>
              </a:ext>
            </a:extLst>
          </p:cNvPr>
          <p:cNvSpPr txBox="1">
            <a:spLocks/>
          </p:cNvSpPr>
          <p:nvPr/>
        </p:nvSpPr>
        <p:spPr>
          <a:xfrm>
            <a:off x="508308" y="47240"/>
            <a:ext cx="1638332" cy="57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 dirty="0">
                <a:solidFill>
                  <a:srgbClr val="00206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张量的阶</a:t>
            </a:r>
            <a:endParaRPr lang="zh-TW" altLang="en-US" dirty="0">
              <a:solidFill>
                <a:srgbClr val="00206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31BC7D-54C6-5A70-1D5F-C962FAD2C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85" y="1943404"/>
            <a:ext cx="2311893" cy="2212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A8D5C18-BFF3-9C8C-D19B-F2106EE69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716" y="1943404"/>
            <a:ext cx="2781300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759BC2A-FFD6-EAAC-B63B-63070140B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747" y="1670082"/>
            <a:ext cx="201930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2422EFC-5A0A-E7F4-213F-CC4DD80E1E62}"/>
              </a:ext>
            </a:extLst>
          </p:cNvPr>
          <p:cNvSpPr txBox="1"/>
          <p:nvPr/>
        </p:nvSpPr>
        <p:spPr>
          <a:xfrm>
            <a:off x="1239574" y="697226"/>
            <a:ext cx="2677187" cy="72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>
                <a:schemeClr val="accent1"/>
              </a:buClr>
              <a:buSzPts val="1300"/>
            </a:pPr>
            <a:r>
              <a:rPr lang="en-US" altLang="zh-CN" sz="2400" b="1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</a:rPr>
              <a:t>3</a:t>
            </a:r>
            <a:r>
              <a:rPr lang="zh-CN" altLang="zh-CN" sz="2400" b="1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</a:rPr>
              <a:t>阶张量</a:t>
            </a:r>
            <a:r>
              <a:rPr lang="en-US" altLang="zh-CN" sz="2400" b="1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</a:rPr>
              <a:t>-</a:t>
            </a:r>
            <a:r>
              <a:rPr lang="zh-CN" altLang="en-US" sz="2400" b="1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</a:rPr>
              <a:t>数据立方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2BA8976-75A5-1511-0D57-C400EF4E6E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7509" y="946100"/>
            <a:ext cx="2210862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b="1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</a:rPr>
              <a:t>形状</a:t>
            </a:r>
            <a:r>
              <a:rPr lang="zh-CN" altLang="zh-CN" sz="2400" b="1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</a:rPr>
              <a:t>：[</a:t>
            </a:r>
            <a:r>
              <a:rPr lang="zh-CN" altLang="zh-CN" sz="2400" b="1" dirty="0">
                <a:solidFill>
                  <a:srgbClr val="002060"/>
                </a:solidFill>
                <a:latin typeface="Roboto" panose="02000000000000000000" pitchFamily="2" charset="0"/>
                <a:ea typeface="微软雅黑 Light" panose="020B0502040204020203" pitchFamily="34" charset="-122"/>
              </a:rPr>
              <a:t>3, 2, 5</a:t>
            </a:r>
            <a:r>
              <a:rPr lang="zh-CN" altLang="zh-CN" sz="2400" b="1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3617128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69D6AADA-20B7-4D93-84F0-2F2363E10B54}"/>
              </a:ext>
            </a:extLst>
          </p:cNvPr>
          <p:cNvSpPr txBox="1">
            <a:spLocks/>
          </p:cNvSpPr>
          <p:nvPr/>
        </p:nvSpPr>
        <p:spPr>
          <a:xfrm>
            <a:off x="474079" y="149927"/>
            <a:ext cx="1873044" cy="57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 dirty="0">
                <a:solidFill>
                  <a:srgbClr val="00206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张量的形状</a:t>
            </a:r>
            <a:endParaRPr lang="zh-TW" altLang="en-US" dirty="0">
              <a:solidFill>
                <a:srgbClr val="00206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5340BCD-A5C9-47E5-8E81-FA5B06E36196}"/>
              </a:ext>
            </a:extLst>
          </p:cNvPr>
          <p:cNvSpPr txBox="1"/>
          <p:nvPr/>
        </p:nvSpPr>
        <p:spPr>
          <a:xfrm>
            <a:off x="1107063" y="1536247"/>
            <a:ext cx="7185558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  <a:buSzPts val="1300"/>
            </a:pPr>
            <a:r>
              <a:rPr lang="zh-CN" altLang="en-US" sz="2400" b="1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</a:rPr>
              <a:t>定义张量每一阶的长度就可以确定一个张量的形状</a:t>
            </a:r>
            <a:endParaRPr lang="en-US" altLang="zh-CN" sz="2400" b="1" dirty="0">
              <a:solidFill>
                <a:srgbClr val="002060"/>
              </a:solidFill>
              <a:latin typeface="Raleway" pitchFamily="2" charset="0"/>
              <a:ea typeface="微软雅黑 Light" panose="020B0502040204020203" pitchFamily="34" charset="-122"/>
            </a:endParaRPr>
          </a:p>
          <a:p>
            <a:pPr>
              <a:buClr>
                <a:schemeClr val="accent1"/>
              </a:buClr>
              <a:buSzPts val="1300"/>
            </a:pPr>
            <a:endParaRPr lang="en-US" altLang="zh-CN" sz="2400" b="1" dirty="0">
              <a:solidFill>
                <a:srgbClr val="002060"/>
              </a:solidFill>
              <a:latin typeface="Raleway" pitchFamily="2" charset="0"/>
              <a:ea typeface="微软雅黑 Light" panose="020B0502040204020203" pitchFamily="34" charset="-122"/>
            </a:endParaRPr>
          </a:p>
          <a:p>
            <a:pPr>
              <a:buClr>
                <a:schemeClr val="accent1"/>
              </a:buClr>
              <a:buSzPts val="1300"/>
            </a:pPr>
            <a:r>
              <a:rPr lang="zh-CN" altLang="en-US" b="1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</a:rPr>
              <a:t>张量的形状以  </a:t>
            </a:r>
            <a:r>
              <a:rPr lang="en-US" altLang="zh-CN" b="1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</a:rPr>
              <a:t>[D</a:t>
            </a:r>
            <a:r>
              <a:rPr lang="en-US" altLang="zh-CN" b="1" baseline="-25000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</a:rPr>
              <a:t>0</a:t>
            </a:r>
            <a:r>
              <a:rPr lang="en-US" altLang="zh-CN" b="1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</a:rPr>
              <a:t>, D</a:t>
            </a:r>
            <a:r>
              <a:rPr lang="en-US" altLang="zh-CN" b="1" baseline="-25000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</a:rPr>
              <a:t>1</a:t>
            </a:r>
            <a:r>
              <a:rPr lang="en-US" altLang="zh-CN" b="1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</a:rPr>
              <a:t>, … D</a:t>
            </a:r>
            <a:r>
              <a:rPr lang="en-US" altLang="zh-CN" b="1" baseline="-25000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</a:rPr>
              <a:t>n-1</a:t>
            </a:r>
            <a:r>
              <a:rPr lang="en-US" altLang="zh-CN" b="1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</a:rPr>
              <a:t>]  </a:t>
            </a:r>
            <a:r>
              <a:rPr lang="zh-CN" altLang="en-US" b="1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</a:rPr>
              <a:t>的形式表示，</a:t>
            </a:r>
            <a:r>
              <a:rPr lang="en-US" altLang="zh-CN" b="1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</a:rPr>
              <a:t>D</a:t>
            </a:r>
            <a:r>
              <a:rPr lang="en-US" altLang="zh-CN" b="1" baseline="-25000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</a:rPr>
              <a:t>0</a:t>
            </a:r>
            <a:r>
              <a:rPr lang="en-US" altLang="zh-CN" b="1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</a:rPr>
              <a:t> </a:t>
            </a:r>
            <a:r>
              <a:rPr lang="zh-CN" altLang="en-US" b="1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</a:rPr>
              <a:t>到</a:t>
            </a:r>
            <a:r>
              <a:rPr lang="en-US" altLang="zh-CN" b="1" dirty="0" err="1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</a:rPr>
              <a:t>D</a:t>
            </a:r>
            <a:r>
              <a:rPr lang="en-US" altLang="zh-CN" b="1" baseline="-25000" dirty="0" err="1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</a:rPr>
              <a:t>n</a:t>
            </a:r>
            <a:r>
              <a:rPr lang="en-US" altLang="zh-CN" b="1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</a:rPr>
              <a:t> </a:t>
            </a:r>
            <a:r>
              <a:rPr lang="zh-CN" altLang="en-US" b="1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</a:rPr>
              <a:t>是任意的正整数。</a:t>
            </a:r>
          </a:p>
          <a:p>
            <a:pPr>
              <a:buClr>
                <a:schemeClr val="accent1"/>
              </a:buClr>
              <a:buSzPts val="1300"/>
            </a:pPr>
            <a:endParaRPr lang="zh-CN" altLang="en-US" b="1" dirty="0">
              <a:solidFill>
                <a:srgbClr val="002060"/>
              </a:solidFill>
              <a:latin typeface="Raleway" pitchFamily="2" charset="0"/>
              <a:ea typeface="微软雅黑 Light" panose="020B0502040204020203" pitchFamily="34" charset="-122"/>
            </a:endParaRPr>
          </a:p>
          <a:p>
            <a:pPr>
              <a:buClr>
                <a:schemeClr val="accent1"/>
              </a:buClr>
              <a:buSzPts val="1300"/>
            </a:pPr>
            <a:r>
              <a:rPr lang="zh-CN" altLang="en-US" b="1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</a:rPr>
              <a:t>如形状</a:t>
            </a:r>
            <a:r>
              <a:rPr lang="en-US" altLang="zh-CN" b="1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</a:rPr>
              <a:t>[3,2]</a:t>
            </a:r>
            <a:r>
              <a:rPr lang="zh-CN" altLang="en-US" b="1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</a:rPr>
              <a:t>表示第一维有</a:t>
            </a:r>
            <a:r>
              <a:rPr lang="en-US" altLang="zh-CN" b="1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</a:rPr>
              <a:t>3</a:t>
            </a:r>
            <a:r>
              <a:rPr lang="zh-CN" altLang="en-US" b="1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</a:rPr>
              <a:t>个元素，第二维有</a:t>
            </a:r>
            <a:r>
              <a:rPr lang="en-US" altLang="zh-CN" b="1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</a:rPr>
              <a:t>2</a:t>
            </a:r>
            <a:r>
              <a:rPr lang="zh-CN" altLang="en-US" b="1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</a:rPr>
              <a:t>个元素，</a:t>
            </a:r>
            <a:r>
              <a:rPr lang="en-US" altLang="zh-CN" b="1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</a:rPr>
              <a:t>[3,2]</a:t>
            </a:r>
            <a:r>
              <a:rPr lang="zh-CN" altLang="en-US" b="1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</a:rPr>
              <a:t>表示一个</a:t>
            </a:r>
            <a:r>
              <a:rPr lang="en-US" altLang="zh-CN" b="1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</a:rPr>
              <a:t>3</a:t>
            </a:r>
            <a:r>
              <a:rPr lang="zh-CN" altLang="en-US" b="1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</a:rPr>
              <a:t>行</a:t>
            </a:r>
            <a:r>
              <a:rPr lang="en-US" altLang="zh-CN" b="1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</a:rPr>
              <a:t>2</a:t>
            </a:r>
            <a:r>
              <a:rPr lang="zh-CN" altLang="en-US" b="1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</a:rPr>
              <a:t>列的矩阵。</a:t>
            </a:r>
          </a:p>
          <a:p>
            <a:pPr>
              <a:buClr>
                <a:schemeClr val="accent1"/>
              </a:buClr>
              <a:buSzPts val="1300"/>
            </a:pPr>
            <a:endParaRPr lang="zh-CN" altLang="en-US" b="1" dirty="0">
              <a:solidFill>
                <a:srgbClr val="002060"/>
              </a:solidFill>
              <a:latin typeface="Raleway" pitchFamily="2" charset="0"/>
              <a:ea typeface="微软雅黑 Light" panose="020B0502040204020203" pitchFamily="34" charset="-122"/>
            </a:endParaRPr>
          </a:p>
          <a:p>
            <a:pPr>
              <a:buClr>
                <a:schemeClr val="accent1"/>
              </a:buClr>
              <a:buSzPts val="1300"/>
            </a:pPr>
            <a:r>
              <a:rPr lang="zh-CN" altLang="en-US" b="1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</a:rPr>
              <a:t>在形状的中括号中有多少个数字，就代表这个张量是多少维的张量。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A331F554-93F0-05EB-122C-B6AB8B515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9691" y="3231854"/>
            <a:ext cx="1317990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2400" b="1" dirty="0">
                <a:solidFill>
                  <a:srgbClr val="002060"/>
                </a:solidFill>
                <a:latin typeface="+mn-lt"/>
                <a:ea typeface="微软雅黑 Light" panose="020B0502040204020203" pitchFamily="34" charset="-122"/>
              </a:rPr>
              <a:t>[3, 2, 5]</a:t>
            </a:r>
            <a:r>
              <a:rPr lang="zh-CN" altLang="zh-CN" sz="2400" b="1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</a:rPr>
              <a:t> </a:t>
            </a: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1F008286-57FC-4467-768A-B04A3E269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919" y="862930"/>
            <a:ext cx="1824889" cy="224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 scalar, the number 4">
            <a:extLst>
              <a:ext uri="{FF2B5EF4-FFF2-40B4-BE49-F238E27FC236}">
                <a16:creationId xmlns:a16="http://schemas.microsoft.com/office/drawing/2014/main" id="{00D34373-AD7E-A0A5-FF2D-D05E67A7F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27" y="1433436"/>
            <a:ext cx="981075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 3x2 grid, with each cell containing a number.">
            <a:extLst>
              <a:ext uri="{FF2B5EF4-FFF2-40B4-BE49-F238E27FC236}">
                <a16:creationId xmlns:a16="http://schemas.microsoft.com/office/drawing/2014/main" id="{84797933-2831-5BEC-2795-DC659ECE6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477" y="1120156"/>
            <a:ext cx="1499168" cy="181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B0A5F9EA-9E8F-5622-0833-C9346CD46DC8}"/>
              </a:ext>
            </a:extLst>
          </p:cNvPr>
          <p:cNvGrpSpPr/>
          <p:nvPr/>
        </p:nvGrpSpPr>
        <p:grpSpPr>
          <a:xfrm>
            <a:off x="2203555" y="1667802"/>
            <a:ext cx="1454483" cy="362154"/>
            <a:chOff x="1828801" y="2901191"/>
            <a:chExt cx="2085027" cy="528103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3" name="Google Shape;90;p17">
              <a:extLst>
                <a:ext uri="{FF2B5EF4-FFF2-40B4-BE49-F238E27FC236}">
                  <a16:creationId xmlns:a16="http://schemas.microsoft.com/office/drawing/2014/main" id="{435B6400-D14A-9628-D2CE-A19ABD2C7A41}"/>
                </a:ext>
              </a:extLst>
            </p:cNvPr>
            <p:cNvSpPr/>
            <p:nvPr/>
          </p:nvSpPr>
          <p:spPr>
            <a:xfrm flipH="1">
              <a:off x="1828801" y="2901191"/>
              <a:ext cx="521257" cy="528103"/>
            </a:xfrm>
            <a:prstGeom prst="rect">
              <a:avLst/>
            </a:prstGeom>
            <a:grpFill/>
            <a:ln w="19050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Lato" panose="020F0502020204030203" pitchFamily="34" charset="0"/>
                </a:rPr>
                <a:t>0</a:t>
              </a:r>
              <a:endParaRPr dirty="0">
                <a:latin typeface="Lato" panose="020F0502020204030203" pitchFamily="34" charset="0"/>
              </a:endParaRPr>
            </a:p>
          </p:txBody>
        </p:sp>
        <p:sp>
          <p:nvSpPr>
            <p:cNvPr id="14" name="Google Shape;91;p17">
              <a:extLst>
                <a:ext uri="{FF2B5EF4-FFF2-40B4-BE49-F238E27FC236}">
                  <a16:creationId xmlns:a16="http://schemas.microsoft.com/office/drawing/2014/main" id="{CA7B0443-CFDF-C37A-247E-96751FCFA78A}"/>
                </a:ext>
              </a:extLst>
            </p:cNvPr>
            <p:cNvSpPr/>
            <p:nvPr/>
          </p:nvSpPr>
          <p:spPr>
            <a:xfrm flipH="1">
              <a:off x="2350058" y="2901191"/>
              <a:ext cx="521257" cy="528103"/>
            </a:xfrm>
            <a:prstGeom prst="rect">
              <a:avLst/>
            </a:prstGeom>
            <a:grpFill/>
            <a:ln w="19050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Lato" panose="020F0502020204030203" pitchFamily="34" charset="0"/>
                </a:rPr>
                <a:t>1</a:t>
              </a:r>
              <a:endParaRPr dirty="0">
                <a:latin typeface="Lato" panose="020F0502020204030203" pitchFamily="34" charset="0"/>
              </a:endParaRPr>
            </a:p>
          </p:txBody>
        </p:sp>
        <p:sp>
          <p:nvSpPr>
            <p:cNvPr id="15" name="Google Shape;92;p17">
              <a:extLst>
                <a:ext uri="{FF2B5EF4-FFF2-40B4-BE49-F238E27FC236}">
                  <a16:creationId xmlns:a16="http://schemas.microsoft.com/office/drawing/2014/main" id="{5E2898B8-F5FE-5824-D460-BEB826C4B279}"/>
                </a:ext>
              </a:extLst>
            </p:cNvPr>
            <p:cNvSpPr/>
            <p:nvPr/>
          </p:nvSpPr>
          <p:spPr>
            <a:xfrm flipH="1">
              <a:off x="2871315" y="2901191"/>
              <a:ext cx="521257" cy="528103"/>
            </a:xfrm>
            <a:prstGeom prst="rect">
              <a:avLst/>
            </a:prstGeom>
            <a:grpFill/>
            <a:ln w="19050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Lato" panose="020F0502020204030203" pitchFamily="34" charset="0"/>
                </a:rPr>
                <a:t>2</a:t>
              </a:r>
              <a:endParaRPr dirty="0">
                <a:latin typeface="Lato" panose="020F0502020204030203" pitchFamily="34" charset="0"/>
              </a:endParaRPr>
            </a:p>
          </p:txBody>
        </p:sp>
        <p:sp>
          <p:nvSpPr>
            <p:cNvPr id="16" name="Google Shape;93;p17">
              <a:extLst>
                <a:ext uri="{FF2B5EF4-FFF2-40B4-BE49-F238E27FC236}">
                  <a16:creationId xmlns:a16="http://schemas.microsoft.com/office/drawing/2014/main" id="{B6B9ADCB-0B14-5FD7-BB76-8B53970C45F8}"/>
                </a:ext>
              </a:extLst>
            </p:cNvPr>
            <p:cNvSpPr/>
            <p:nvPr/>
          </p:nvSpPr>
          <p:spPr>
            <a:xfrm flipH="1">
              <a:off x="3392571" y="2901191"/>
              <a:ext cx="521257" cy="528103"/>
            </a:xfrm>
            <a:prstGeom prst="rect">
              <a:avLst/>
            </a:prstGeom>
            <a:grpFill/>
            <a:ln w="19050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3</a:t>
              </a:r>
              <a:endParaRPr dirty="0"/>
            </a:p>
          </p:txBody>
        </p:sp>
      </p:grpSp>
      <p:sp>
        <p:nvSpPr>
          <p:cNvPr id="17" name="Rectangle 7">
            <a:extLst>
              <a:ext uri="{FF2B5EF4-FFF2-40B4-BE49-F238E27FC236}">
                <a16:creationId xmlns:a16="http://schemas.microsoft.com/office/drawing/2014/main" id="{28EFE492-E244-6964-5C3E-72CD15BCE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379" y="3231854"/>
            <a:ext cx="453970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2400" b="1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</a:rPr>
              <a:t>[] </a:t>
            </a: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D0CC15C3-E6B8-17E5-2EC4-8EABF040A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4116" y="3231854"/>
            <a:ext cx="630301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2400" b="1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</a:rPr>
              <a:t>[</a:t>
            </a:r>
            <a:r>
              <a:rPr lang="en-US" altLang="zh-CN" sz="2400" b="1" dirty="0">
                <a:solidFill>
                  <a:srgbClr val="002060"/>
                </a:solidFill>
                <a:latin typeface="+mn-lt"/>
                <a:ea typeface="微软雅黑 Light" panose="020B0502040204020203" pitchFamily="34" charset="-122"/>
              </a:rPr>
              <a:t>4</a:t>
            </a:r>
            <a:r>
              <a:rPr lang="zh-CN" altLang="zh-CN" sz="2400" b="1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</a:rPr>
              <a:t>] </a:t>
            </a:r>
          </a:p>
        </p:txBody>
      </p:sp>
      <p:sp>
        <p:nvSpPr>
          <p:cNvPr id="19" name="Rectangle 7">
            <a:extLst>
              <a:ext uri="{FF2B5EF4-FFF2-40B4-BE49-F238E27FC236}">
                <a16:creationId xmlns:a16="http://schemas.microsoft.com/office/drawing/2014/main" id="{77D2CA64-9AB3-18E3-38B2-CA9CB096F0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1714" y="3231854"/>
            <a:ext cx="966931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2400" b="1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</a:rPr>
              <a:t>[</a:t>
            </a:r>
            <a:r>
              <a:rPr lang="zh-CN" altLang="zh-CN" sz="2400" b="1" dirty="0">
                <a:solidFill>
                  <a:srgbClr val="002060"/>
                </a:solidFill>
                <a:latin typeface="+mn-lt"/>
                <a:ea typeface="微软雅黑 Light" panose="020B0502040204020203" pitchFamily="34" charset="-122"/>
              </a:rPr>
              <a:t>3, 2</a:t>
            </a:r>
            <a:r>
              <a:rPr lang="zh-CN" altLang="zh-CN" sz="2400" b="1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</a:rPr>
              <a:t>] 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FCA404F-A35D-D70E-754D-7902B212A5BD}"/>
              </a:ext>
            </a:extLst>
          </p:cNvPr>
          <p:cNvSpPr txBox="1"/>
          <p:nvPr/>
        </p:nvSpPr>
        <p:spPr>
          <a:xfrm>
            <a:off x="1675097" y="1875967"/>
            <a:ext cx="4931822" cy="1525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</a:rPr>
              <a:t>4                                           # </a:t>
            </a:r>
            <a:r>
              <a:rPr lang="zh-CN" altLang="en-US" sz="1600" dirty="0">
                <a:solidFill>
                  <a:schemeClr val="accent6">
                    <a:lumMod val="50000"/>
                  </a:schemeClr>
                </a:solidFill>
              </a:rPr>
              <a:t>形状为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</a:rPr>
              <a:t>[]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</a:rPr>
              <a:t>[1,2,3,4]                                # </a:t>
            </a:r>
            <a:r>
              <a:rPr lang="zh-CN" altLang="en-US" sz="1600" dirty="0">
                <a:solidFill>
                  <a:schemeClr val="accent6">
                    <a:lumMod val="50000"/>
                  </a:schemeClr>
                </a:solidFill>
              </a:rPr>
              <a:t>形状为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</a:rPr>
              <a:t>[4]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</a:rPr>
              <a:t>[[1,2],[3,4],[5,6]]                    # </a:t>
            </a:r>
            <a:r>
              <a:rPr lang="zh-CN" altLang="en-US" sz="1600" dirty="0">
                <a:solidFill>
                  <a:schemeClr val="accent6">
                    <a:lumMod val="50000"/>
                  </a:schemeClr>
                </a:solidFill>
              </a:rPr>
              <a:t>形状为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</a:rPr>
              <a:t>[3,2]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</a:rPr>
              <a:t>[[[1,2],[3,4]],[[1,2],[3,4]]]        # </a:t>
            </a:r>
            <a:r>
              <a:rPr lang="zh-CN" altLang="en-US" sz="1600" dirty="0">
                <a:solidFill>
                  <a:schemeClr val="accent6">
                    <a:lumMod val="50000"/>
                  </a:schemeClr>
                </a:solidFill>
              </a:rPr>
              <a:t>形状为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</a:rPr>
              <a:t>[2,2,2]</a:t>
            </a:r>
            <a:endParaRPr lang="zh-CN" altLang="en-US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0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7" grpId="0"/>
      <p:bldP spid="18" grpId="0"/>
      <p:bldP spid="19" grpId="0"/>
      <p:bldP spid="22" grpId="0"/>
      <p:bldP spid="2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69D6AADA-20B7-4D93-84F0-2F2363E10B54}"/>
              </a:ext>
            </a:extLst>
          </p:cNvPr>
          <p:cNvSpPr txBox="1">
            <a:spLocks/>
          </p:cNvSpPr>
          <p:nvPr/>
        </p:nvSpPr>
        <p:spPr>
          <a:xfrm>
            <a:off x="312714" y="37461"/>
            <a:ext cx="2562511" cy="57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 dirty="0">
                <a:solidFill>
                  <a:srgbClr val="00206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张量的数据类型</a:t>
            </a:r>
            <a:endParaRPr lang="zh-TW" altLang="en-US" dirty="0">
              <a:solidFill>
                <a:srgbClr val="00206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40B95D-C0D8-4C9C-9E86-E6B375E4E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216" y="667249"/>
            <a:ext cx="4772484" cy="380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46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1445861" y="781494"/>
            <a:ext cx="6140113" cy="22551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US" altLang="zh-CN" sz="1600" b="1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Roboto Mono" panose="02010600030101010101" charset="0"/>
              </a:rPr>
              <a:t>import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Roboto Mono" panose="02010600030101010101" charset="0"/>
              </a:rPr>
              <a:t> </a:t>
            </a:r>
            <a:r>
              <a:rPr lang="en-US" altLang="zh-CN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Roboto Mono" panose="02010600030101010101" charset="0"/>
              </a:rPr>
              <a:t>tensorflow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Roboto Mono" panose="02010600030101010101" charset="0"/>
              </a:rPr>
              <a:t> </a:t>
            </a:r>
            <a:r>
              <a:rPr lang="en-US" altLang="zh-CN" sz="1600" b="1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Roboto Mono" panose="02010600030101010101" charset="0"/>
              </a:rPr>
              <a:t>as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Roboto Mono" panose="02010600030101010101" charset="0"/>
              </a:rPr>
              <a:t> </a:t>
            </a:r>
            <a:r>
              <a:rPr lang="en-US" altLang="zh-CN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Roboto Mono" panose="02010600030101010101" charset="0"/>
              </a:rPr>
              <a:t>tf</a:t>
            </a:r>
            <a:endParaRPr lang="en-US" altLang="zh-CN" sz="1600" b="1" dirty="0">
              <a:solidFill>
                <a:srgbClr val="4EC9B0"/>
              </a:solidFill>
              <a:effectLst/>
              <a:latin typeface="Consolas" panose="020B0609020204030204" pitchFamily="49" charset="0"/>
              <a:ea typeface="Roboto Mono" panose="02010600030101010101" charset="0"/>
            </a:endParaRPr>
          </a:p>
          <a:p>
            <a:endParaRPr lang="en-US" altLang="zh-CN" sz="1600" b="1" dirty="0">
              <a:solidFill>
                <a:srgbClr val="D4D4D4"/>
              </a:solidFill>
              <a:effectLst/>
              <a:latin typeface="Consolas" panose="020B0609020204030204" pitchFamily="49" charset="0"/>
              <a:ea typeface="Roboto Mono" panose="02010600030101010101" charset="0"/>
            </a:endParaRPr>
          </a:p>
          <a:p>
            <a:pPr marL="146050" indent="0">
              <a:buNone/>
            </a:pP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Roboto Mono" panose="02010600030101010101" charset="0"/>
              </a:rPr>
              <a:t>a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Roboto Mono" panose="02010600030101010101" charset="0"/>
              </a:rPr>
              <a:t> = </a:t>
            </a:r>
            <a:r>
              <a:rPr lang="en-US" altLang="zh-CN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Roboto Mono" panose="02010600030101010101" charset="0"/>
              </a:rPr>
              <a:t>2.1</a:t>
            </a:r>
            <a:endParaRPr lang="en-US" altLang="zh-CN" sz="1600" b="1" dirty="0">
              <a:solidFill>
                <a:srgbClr val="D4D4D4"/>
              </a:solidFill>
              <a:effectLst/>
              <a:latin typeface="Consolas" panose="020B0609020204030204" pitchFamily="49" charset="0"/>
              <a:ea typeface="Roboto Mono" panose="02010600030101010101" charset="0"/>
            </a:endParaRPr>
          </a:p>
          <a:p>
            <a:pPr marL="146050" indent="0">
              <a:buNone/>
            </a:pP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Roboto Mono" panose="02010600030101010101" charset="0"/>
              </a:rPr>
              <a:t>b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Roboto Mono" panose="02010600030101010101" charset="0"/>
              </a:rPr>
              <a:t> = </a:t>
            </a:r>
            <a:r>
              <a:rPr lang="en-US" altLang="zh-CN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Roboto Mono" panose="02010600030101010101" charset="0"/>
              </a:rPr>
              <a:t>tf</a:t>
            </a:r>
            <a:r>
              <a:rPr lang="en-US" altLang="zh-CN" sz="1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Roboto Mono" panose="02010600030101010101" charset="0"/>
              </a:rPr>
              <a:t>.</a:t>
            </a:r>
            <a:r>
              <a:rPr lang="en-US" altLang="zh-CN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Roboto Mono" panose="02010600030101010101" charset="0"/>
              </a:rPr>
              <a:t>constant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Roboto Mono" panose="02010600030101010101" charset="0"/>
              </a:rPr>
              <a:t>(</a:t>
            </a:r>
            <a:r>
              <a:rPr lang="en-US" altLang="zh-CN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Roboto Mono" panose="02010600030101010101" charset="0"/>
              </a:rPr>
              <a:t>2.1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Roboto Mono" panose="02010600030101010101" charset="0"/>
              </a:rPr>
              <a:t>)</a:t>
            </a:r>
          </a:p>
          <a:p>
            <a:pPr marL="146050" indent="0">
              <a:buNone/>
            </a:pPr>
            <a:r>
              <a:rPr lang="en-US" altLang="zh-CN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Roboto Mono" panose="02010600030101010101" charset="0"/>
              </a:rPr>
              <a:t>print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Roboto Mono" panose="02010600030101010101" charset="0"/>
              </a:rPr>
              <a:t>(</a:t>
            </a:r>
            <a:r>
              <a:rPr lang="en-US" altLang="zh-CN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Roboto Mono" panose="02010600030101010101" charset="0"/>
              </a:rPr>
              <a:t>tf</a:t>
            </a:r>
            <a:r>
              <a:rPr lang="en-US" altLang="zh-CN" sz="1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Roboto Mono" panose="02010600030101010101" charset="0"/>
              </a:rPr>
              <a:t>.</a:t>
            </a:r>
            <a:r>
              <a:rPr lang="en-US" altLang="zh-CN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Roboto Mono" panose="02010600030101010101" charset="0"/>
              </a:rPr>
              <a:t>is_tensor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Roboto Mono" panose="02010600030101010101" charset="0"/>
              </a:rPr>
              <a:t>(</a:t>
            </a: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Roboto Mono" panose="02010600030101010101" charset="0"/>
              </a:rPr>
              <a:t>a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Roboto Mono" panose="02010600030101010101" charset="0"/>
              </a:rPr>
              <a:t>), </a:t>
            </a:r>
            <a:r>
              <a:rPr lang="en-US" altLang="zh-CN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Roboto Mono" panose="02010600030101010101" charset="0"/>
              </a:rPr>
              <a:t>tf</a:t>
            </a:r>
            <a:r>
              <a:rPr lang="en-US" altLang="zh-CN" sz="1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Roboto Mono" panose="02010600030101010101" charset="0"/>
              </a:rPr>
              <a:t>.</a:t>
            </a:r>
            <a:r>
              <a:rPr lang="en-US" altLang="zh-CN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Roboto Mono" panose="02010600030101010101" charset="0"/>
              </a:rPr>
              <a:t>is_tensor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Roboto Mono" panose="02010600030101010101" charset="0"/>
              </a:rPr>
              <a:t>(</a:t>
            </a: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Roboto Mono" panose="02010600030101010101" charset="0"/>
              </a:rPr>
              <a:t>b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Roboto Mono" panose="02010600030101010101" charset="0"/>
              </a:rPr>
              <a:t>))</a:t>
            </a:r>
          </a:p>
          <a:p>
            <a:pPr marL="146050" indent="0">
              <a:buNone/>
            </a:pPr>
            <a:r>
              <a:rPr lang="en-US" altLang="zh-CN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Roboto Mono" panose="02010600030101010101" charset="0"/>
              </a:rPr>
              <a:t>print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Roboto Mono" panose="02010600030101010101" charset="0"/>
              </a:rPr>
              <a:t>(</a:t>
            </a: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Roboto Mono" panose="02010600030101010101" charset="0"/>
              </a:rPr>
              <a:t>a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Roboto Mono" panose="02010600030101010101" charset="0"/>
              </a:rPr>
              <a:t>, </a:t>
            </a: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Roboto Mono" panose="02010600030101010101" charset="0"/>
              </a:rPr>
              <a:t>b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Roboto Mono" panose="02010600030101010101" charset="0"/>
              </a:rPr>
              <a:t>)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b="1" dirty="0">
              <a:solidFill>
                <a:srgbClr val="ECEFF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 b="1" dirty="0">
                <a:solidFill>
                  <a:srgbClr val="ECEFF1"/>
                </a:solidFill>
              </a:rPr>
            </a:br>
            <a:endParaRPr sz="1400" b="1" dirty="0">
              <a:solidFill>
                <a:srgbClr val="F06292"/>
              </a:solidFill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1445861" y="36696"/>
            <a:ext cx="2061222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rgbClr val="F06292"/>
                </a:solidFill>
              </a:rPr>
              <a:t>#    </a:t>
            </a:r>
            <a:r>
              <a:rPr lang="zh-CN" altLang="en-US" sz="1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Google Sans Medium"/>
                <a:sym typeface="Google Sans Medium"/>
              </a:rPr>
              <a:t>创建一个标量</a:t>
            </a:r>
            <a:endParaRPr sz="1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Google Sans Medium"/>
              <a:sym typeface="Google Sans Medium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C3C63C-5BE5-5572-C160-78A87040FF96}"/>
              </a:ext>
            </a:extLst>
          </p:cNvPr>
          <p:cNvSpPr txBox="1"/>
          <p:nvPr/>
        </p:nvSpPr>
        <p:spPr>
          <a:xfrm>
            <a:off x="1445861" y="3330868"/>
            <a:ext cx="5959492" cy="1112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1" dirty="0">
                <a:solidFill>
                  <a:srgbClr val="F06292"/>
                </a:solidFill>
              </a:rPr>
              <a:t># </a:t>
            </a:r>
            <a:r>
              <a:rPr lang="zh-CN" altLang="en-US" sz="1400" b="1" dirty="0">
                <a:solidFill>
                  <a:srgbClr val="F06292"/>
                </a:solidFill>
              </a:rPr>
              <a:t>运行结果</a:t>
            </a:r>
            <a:br>
              <a:rPr lang="zh-CN" altLang="en-US" sz="1400" b="1" dirty="0">
                <a:solidFill>
                  <a:srgbClr val="ECEFF1"/>
                </a:solidFill>
              </a:rPr>
            </a:br>
            <a:r>
              <a:rPr lang="en-US" altLang="zh-CN" sz="1600" b="1" dirty="0">
                <a:solidFill>
                  <a:srgbClr val="ECEFF1"/>
                </a:solidFill>
                <a:latin typeface="Consolas" panose="020B0609020204030204" pitchFamily="49" charset="0"/>
              </a:rPr>
              <a:t>False True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b="1" dirty="0">
                <a:solidFill>
                  <a:srgbClr val="ECEFF1"/>
                </a:solidFill>
                <a:latin typeface="Consolas" panose="020B0609020204030204" pitchFamily="49" charset="0"/>
              </a:rPr>
              <a:t>2.1 </a:t>
            </a:r>
            <a:r>
              <a:rPr lang="en-US" altLang="zh-CN" sz="1600" b="1" dirty="0" err="1">
                <a:solidFill>
                  <a:srgbClr val="ECEFF1"/>
                </a:solidFill>
                <a:latin typeface="Consolas" panose="020B0609020204030204" pitchFamily="49" charset="0"/>
              </a:rPr>
              <a:t>tf.Tensor</a:t>
            </a:r>
            <a:r>
              <a:rPr lang="en-US" altLang="zh-CN" sz="1600" b="1" dirty="0">
                <a:solidFill>
                  <a:srgbClr val="ECEFF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b="1" dirty="0">
                <a:solidFill>
                  <a:srgbClr val="C586C0"/>
                </a:solidFill>
                <a:latin typeface="Consolas" panose="020B0609020204030204" pitchFamily="49" charset="0"/>
                <a:ea typeface="Roboto Mono" panose="02010600030101010101" charset="0"/>
                <a:sym typeface="Roboto Mono"/>
              </a:rPr>
              <a:t>2.1</a:t>
            </a:r>
            <a:r>
              <a:rPr lang="en-US" altLang="zh-CN" sz="1600" b="1" dirty="0">
                <a:solidFill>
                  <a:srgbClr val="ECEFF1"/>
                </a:solidFill>
                <a:latin typeface="Consolas" panose="020B0609020204030204" pitchFamily="49" charset="0"/>
              </a:rPr>
              <a:t>, shape=</a:t>
            </a:r>
            <a:r>
              <a:rPr lang="en-US" altLang="zh-CN" sz="1600" b="1" dirty="0">
                <a:solidFill>
                  <a:srgbClr val="DCDCAA"/>
                </a:solidFill>
                <a:latin typeface="Consolas" panose="020B0609020204030204" pitchFamily="49" charset="0"/>
                <a:ea typeface="Roboto Mono" panose="02010600030101010101" charset="0"/>
                <a:sym typeface="Roboto Mono"/>
              </a:rPr>
              <a:t>()</a:t>
            </a:r>
            <a:r>
              <a:rPr lang="en-US" altLang="zh-CN" sz="1600" b="1" dirty="0">
                <a:solidFill>
                  <a:srgbClr val="ECEFF1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600" b="1" dirty="0" err="1">
                <a:solidFill>
                  <a:srgbClr val="ECEFF1"/>
                </a:solidFill>
                <a:latin typeface="Consolas" panose="020B0609020204030204" pitchFamily="49" charset="0"/>
              </a:rPr>
              <a:t>dtype</a:t>
            </a:r>
            <a:r>
              <a:rPr lang="en-US" altLang="zh-CN" sz="1600" b="1" dirty="0">
                <a:solidFill>
                  <a:srgbClr val="ECEFF1"/>
                </a:solidFill>
                <a:latin typeface="Consolas" panose="020B0609020204030204" pitchFamily="49" charset="0"/>
              </a:rPr>
              <a:t>=float32)</a:t>
            </a:r>
            <a:endParaRPr lang="en-US" altLang="zh-CN" sz="1600" b="1" dirty="0">
              <a:solidFill>
                <a:schemeClr val="dk1"/>
              </a:solidFill>
              <a:latin typeface="Consolas" panose="020B0609020204030204" pitchFamily="49" charset="0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1501943" y="1146659"/>
            <a:ext cx="6140113" cy="18394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US" altLang="zh-CN" sz="1600" b="1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Roboto Mono" panose="02010600030101010101" charset="0"/>
              </a:rPr>
              <a:t>import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Roboto Mono" panose="02010600030101010101" charset="0"/>
              </a:rPr>
              <a:t> </a:t>
            </a:r>
            <a:r>
              <a:rPr lang="en-US" altLang="zh-CN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Roboto Mono" panose="02010600030101010101" charset="0"/>
              </a:rPr>
              <a:t>tensorflow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Roboto Mono" panose="02010600030101010101" charset="0"/>
              </a:rPr>
              <a:t> </a:t>
            </a:r>
            <a:r>
              <a:rPr lang="en-US" altLang="zh-CN" sz="1600" b="1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Roboto Mono" panose="02010600030101010101" charset="0"/>
              </a:rPr>
              <a:t>as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Roboto Mono" panose="02010600030101010101" charset="0"/>
              </a:rPr>
              <a:t> </a:t>
            </a:r>
            <a:r>
              <a:rPr lang="en-US" altLang="zh-CN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  <a:ea typeface="Roboto Mono" panose="02010600030101010101" charset="0"/>
              </a:rPr>
              <a:t>tf</a:t>
            </a:r>
            <a:endParaRPr lang="en-US" altLang="zh-CN" sz="1600" b="1" dirty="0">
              <a:solidFill>
                <a:srgbClr val="4EC9B0"/>
              </a:solidFill>
              <a:effectLst/>
              <a:latin typeface="Consolas" panose="020B0609020204030204" pitchFamily="49" charset="0"/>
              <a:ea typeface="Roboto Mono" panose="02010600030101010101" charset="0"/>
            </a:endParaRPr>
          </a:p>
          <a:p>
            <a:pPr marL="146050" indent="0">
              <a:buNone/>
            </a:pPr>
            <a:endParaRPr lang="en-US" altLang="zh-CN" sz="1600" b="1" dirty="0">
              <a:solidFill>
                <a:srgbClr val="D4D4D4"/>
              </a:solidFill>
              <a:effectLst/>
              <a:latin typeface="Consolas" panose="020B0609020204030204" pitchFamily="49" charset="0"/>
              <a:ea typeface="Roboto Mono" panose="02010600030101010101" charset="0"/>
            </a:endParaRPr>
          </a:p>
          <a:p>
            <a:pPr marL="146050" indent="0">
              <a:buNone/>
            </a:pP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constant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zh-CN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 marL="146050" indent="0">
              <a:buNone/>
            </a:pPr>
            <a:r>
              <a:rPr lang="en-US" altLang="zh-CN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b="1" dirty="0">
              <a:solidFill>
                <a:srgbClr val="ECEFF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 b="1" dirty="0">
                <a:solidFill>
                  <a:srgbClr val="ECEFF1"/>
                </a:solidFill>
              </a:rPr>
            </a:br>
            <a:endParaRPr sz="1400" b="1" dirty="0">
              <a:solidFill>
                <a:srgbClr val="F06292"/>
              </a:solidFill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1501943" y="237629"/>
            <a:ext cx="2061222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rgbClr val="F06292"/>
                </a:solidFill>
              </a:rPr>
              <a:t>#  </a:t>
            </a:r>
            <a:r>
              <a:rPr lang="zh-CN" altLang="en-US" sz="1800" b="1" dirty="0">
                <a:solidFill>
                  <a:schemeClr val="bg1"/>
                </a:solidFill>
              </a:rPr>
              <a:t>创建一个向量</a:t>
            </a:r>
            <a:endParaRPr sz="1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Google Sans Medium"/>
              <a:sym typeface="Google Sans Medium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C3C63C-5BE5-5572-C160-78A87040FF96}"/>
              </a:ext>
            </a:extLst>
          </p:cNvPr>
          <p:cNvSpPr txBox="1"/>
          <p:nvPr/>
        </p:nvSpPr>
        <p:spPr>
          <a:xfrm>
            <a:off x="1501943" y="3330868"/>
            <a:ext cx="5959492" cy="745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1" dirty="0">
                <a:solidFill>
                  <a:srgbClr val="F06292"/>
                </a:solidFill>
              </a:rPr>
              <a:t># </a:t>
            </a:r>
            <a:r>
              <a:rPr lang="zh-CN" altLang="en-US" sz="1400" b="1" dirty="0">
                <a:solidFill>
                  <a:srgbClr val="F06292"/>
                </a:solidFill>
              </a:rPr>
              <a:t>运行结果</a:t>
            </a:r>
            <a:br>
              <a:rPr lang="zh-CN" altLang="en-US" sz="1400" b="1" dirty="0">
                <a:solidFill>
                  <a:srgbClr val="ECEFF1"/>
                </a:solidFill>
              </a:rPr>
            </a:br>
            <a:r>
              <a:rPr lang="en-US" altLang="zh-CN" sz="1600" b="1" dirty="0" err="1">
                <a:solidFill>
                  <a:srgbClr val="ECEFF1"/>
                </a:solidFill>
                <a:latin typeface="Consolas" panose="020B0609020204030204" pitchFamily="49" charset="0"/>
              </a:rPr>
              <a:t>tf.Tensor</a:t>
            </a:r>
            <a:r>
              <a:rPr lang="en-US" altLang="zh-CN" sz="1600" b="1" dirty="0">
                <a:solidFill>
                  <a:srgbClr val="ECEFF1"/>
                </a:solidFill>
                <a:latin typeface="Consolas" panose="020B0609020204030204" pitchFamily="49" charset="0"/>
              </a:rPr>
              <a:t>([1 2 3 4 5], shape=(5,), </a:t>
            </a:r>
            <a:r>
              <a:rPr lang="en-US" altLang="zh-CN" sz="1600" b="1" dirty="0" err="1">
                <a:solidFill>
                  <a:srgbClr val="ECEFF1"/>
                </a:solidFill>
                <a:latin typeface="Consolas" panose="020B0609020204030204" pitchFamily="49" charset="0"/>
              </a:rPr>
              <a:t>dtype</a:t>
            </a:r>
            <a:r>
              <a:rPr lang="en-US" altLang="zh-CN" sz="1600" b="1" dirty="0">
                <a:solidFill>
                  <a:srgbClr val="ECEFF1"/>
                </a:solidFill>
                <a:latin typeface="Consolas" panose="020B0609020204030204" pitchFamily="49" charset="0"/>
              </a:rPr>
              <a:t>=int32)</a:t>
            </a:r>
            <a:endParaRPr lang="en-US" altLang="zh-CN" sz="1600" b="1" dirty="0">
              <a:solidFill>
                <a:schemeClr val="dk1"/>
              </a:solidFill>
              <a:latin typeface="Consolas" panose="020B0609020204030204" pitchFamily="49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9302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1501943" y="872827"/>
            <a:ext cx="6140113" cy="2144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US" altLang="zh-CN" sz="16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tensorflow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endParaRPr lang="en-US" altLang="zh-CN" sz="16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buNone/>
            </a:pPr>
            <a:r>
              <a:rPr lang="en-US" altLang="zh-CN" sz="16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altLang="zh-CN" sz="16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buNone/>
            </a:pPr>
            <a:endParaRPr lang="en-US" altLang="zh-CN" sz="1600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146050" indent="0">
              <a:buNone/>
            </a:pP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altLang="zh-CN" sz="1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altLang="zh-CN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altLang="zh-CN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]])</a:t>
            </a:r>
          </a:p>
          <a:p>
            <a:pPr marL="146050" indent="0">
              <a:buNone/>
            </a:pP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constant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146050" indent="0">
              <a:buNone/>
            </a:pPr>
            <a:r>
              <a:rPr lang="en-US" altLang="zh-CN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146050" indent="0">
              <a:buNone/>
            </a:pPr>
            <a:r>
              <a:rPr lang="en-US" altLang="zh-CN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sz="1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.numpy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endParaRPr lang="en-US" altLang="zh-CN" sz="16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b="1" dirty="0">
              <a:solidFill>
                <a:srgbClr val="ECEFF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 b="1" dirty="0">
                <a:solidFill>
                  <a:srgbClr val="ECEFF1"/>
                </a:solidFill>
              </a:rPr>
            </a:br>
            <a:endParaRPr sz="1400" b="1" dirty="0">
              <a:solidFill>
                <a:srgbClr val="F06292"/>
              </a:solidFill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1634427" y="237629"/>
            <a:ext cx="2061222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rgbClr val="F06292"/>
                </a:solidFill>
              </a:rPr>
              <a:t>#  </a:t>
            </a:r>
            <a:r>
              <a:rPr lang="zh-CN" altLang="en-US" sz="1800" b="1" dirty="0">
                <a:solidFill>
                  <a:schemeClr val="bg1"/>
                </a:solidFill>
              </a:rPr>
              <a:t>创建一个矩阵</a:t>
            </a:r>
            <a:endParaRPr sz="1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Google Sans Medium"/>
              <a:sym typeface="Google Sans Medium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C3C63C-5BE5-5572-C160-78A87040FF96}"/>
              </a:ext>
            </a:extLst>
          </p:cNvPr>
          <p:cNvSpPr txBox="1"/>
          <p:nvPr/>
        </p:nvSpPr>
        <p:spPr>
          <a:xfrm>
            <a:off x="1592254" y="3159724"/>
            <a:ext cx="5959492" cy="148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1400" b="1" dirty="0">
                <a:solidFill>
                  <a:srgbClr val="F06292"/>
                </a:solidFill>
              </a:rPr>
              <a:t># </a:t>
            </a:r>
            <a:r>
              <a:rPr lang="zh-CN" altLang="en-US" sz="1400" b="1" dirty="0">
                <a:solidFill>
                  <a:srgbClr val="F06292"/>
                </a:solidFill>
              </a:rPr>
              <a:t>运行结果</a:t>
            </a:r>
            <a:br>
              <a:rPr lang="zh-CN" altLang="en-US" sz="1400" b="1" dirty="0">
                <a:solidFill>
                  <a:srgbClr val="ECEFF1"/>
                </a:solidFill>
              </a:rPr>
            </a:br>
            <a:r>
              <a:rPr lang="en-US" altLang="zh-CN" sz="1600" b="1" dirty="0" err="1">
                <a:solidFill>
                  <a:srgbClr val="ECEFF1"/>
                </a:solidFill>
                <a:latin typeface="Consolas" panose="020B0609020204030204" pitchFamily="49" charset="0"/>
              </a:rPr>
              <a:t>tf.Tensor</a:t>
            </a:r>
            <a:r>
              <a:rPr lang="en-US" altLang="zh-CN" sz="1600" b="1" dirty="0">
                <a:solidFill>
                  <a:srgbClr val="ECEFF1"/>
                </a:solidFill>
                <a:latin typeface="Consolas" panose="020B0609020204030204" pitchFamily="49" charset="0"/>
              </a:rPr>
              <a:t>(</a:t>
            </a:r>
          </a:p>
          <a:p>
            <a:pPr lvl="0">
              <a:lnSpc>
                <a:spcPct val="150000"/>
              </a:lnSpc>
            </a:pPr>
            <a:r>
              <a:rPr lang="en-US" altLang="zh-CN" sz="1600" b="1" dirty="0">
                <a:solidFill>
                  <a:srgbClr val="ECEFF1"/>
                </a:solidFill>
                <a:latin typeface="Consolas" panose="020B0609020204030204" pitchFamily="49" charset="0"/>
              </a:rPr>
              <a:t>[[1 2 3]</a:t>
            </a:r>
          </a:p>
          <a:p>
            <a:pPr lvl="0">
              <a:lnSpc>
                <a:spcPct val="150000"/>
              </a:lnSpc>
            </a:pPr>
            <a:r>
              <a:rPr lang="en-US" altLang="zh-CN" sz="1600" b="1" dirty="0">
                <a:solidFill>
                  <a:srgbClr val="ECEFF1"/>
                </a:solidFill>
                <a:latin typeface="Consolas" panose="020B0609020204030204" pitchFamily="49" charset="0"/>
              </a:rPr>
              <a:t> [4 5 6]], shape=(2, 3), </a:t>
            </a:r>
            <a:r>
              <a:rPr lang="en-US" altLang="zh-CN" sz="1600" b="1" dirty="0" err="1">
                <a:solidFill>
                  <a:srgbClr val="ECEFF1"/>
                </a:solidFill>
                <a:latin typeface="Consolas" panose="020B0609020204030204" pitchFamily="49" charset="0"/>
              </a:rPr>
              <a:t>dtype</a:t>
            </a:r>
            <a:r>
              <a:rPr lang="en-US" altLang="zh-CN" sz="1600" b="1" dirty="0">
                <a:solidFill>
                  <a:srgbClr val="ECEFF1"/>
                </a:solidFill>
                <a:latin typeface="Consolas" panose="020B0609020204030204" pitchFamily="49" charset="0"/>
              </a:rPr>
              <a:t>=int32)</a:t>
            </a:r>
            <a:endParaRPr lang="en-US" altLang="zh-CN" sz="1600" b="1" dirty="0">
              <a:solidFill>
                <a:schemeClr val="dk1"/>
              </a:solidFill>
              <a:latin typeface="Consolas" panose="020B0609020204030204" pitchFamily="49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08852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1501943" y="872828"/>
            <a:ext cx="6140113" cy="1963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US" altLang="zh-CN" sz="16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tensorflow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endParaRPr lang="en-US" altLang="zh-CN" sz="16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buNone/>
            </a:pPr>
            <a:r>
              <a:rPr lang="en-US" altLang="zh-CN" sz="16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altLang="zh-CN" sz="1600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146050" indent="0">
              <a:buNone/>
            </a:pP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pi32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constant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altLang="zh-CN" sz="1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float32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146050" indent="0">
              <a:buNone/>
            </a:pP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pi64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constant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altLang="zh-CN" sz="1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6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float64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146050" indent="0">
              <a:buNone/>
            </a:pPr>
            <a:r>
              <a:rPr lang="en-US" altLang="zh-CN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pi32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146050" indent="0">
              <a:buNone/>
            </a:pPr>
            <a:r>
              <a:rPr lang="en-US" altLang="zh-CN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pi64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zh-CN" sz="16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b="1" dirty="0">
              <a:solidFill>
                <a:srgbClr val="ECEFF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 b="1" dirty="0">
                <a:solidFill>
                  <a:srgbClr val="ECEFF1"/>
                </a:solidFill>
              </a:rPr>
            </a:br>
            <a:endParaRPr sz="1400" b="1" dirty="0">
              <a:solidFill>
                <a:srgbClr val="F06292"/>
              </a:solidFill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1634426" y="237629"/>
            <a:ext cx="3543914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rgbClr val="F06292"/>
                </a:solidFill>
              </a:rPr>
              <a:t># </a:t>
            </a:r>
            <a:r>
              <a:rPr lang="zh-CN" altLang="en-US" sz="1800" b="1" dirty="0">
                <a:solidFill>
                  <a:schemeClr val="bg1"/>
                </a:solidFill>
              </a:rPr>
              <a:t>使用不同精度的张量保存𝜋值</a:t>
            </a:r>
            <a:endParaRPr sz="1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Google Sans Medium"/>
              <a:sym typeface="Google Sans Medium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C3C63C-5BE5-5572-C160-78A87040FF96}"/>
              </a:ext>
            </a:extLst>
          </p:cNvPr>
          <p:cNvSpPr txBox="1"/>
          <p:nvPr/>
        </p:nvSpPr>
        <p:spPr>
          <a:xfrm>
            <a:off x="1592254" y="3159724"/>
            <a:ext cx="652488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F06292"/>
                </a:solidFill>
              </a:rPr>
              <a:t># </a:t>
            </a:r>
            <a:r>
              <a:rPr lang="zh-CN" altLang="en-US" sz="1400" b="1" dirty="0">
                <a:solidFill>
                  <a:srgbClr val="F06292"/>
                </a:solidFill>
              </a:rPr>
              <a:t>运行结果</a:t>
            </a:r>
            <a:br>
              <a:rPr lang="zh-CN" altLang="en-US" sz="1400" b="1" dirty="0">
                <a:solidFill>
                  <a:srgbClr val="ECEFF1"/>
                </a:solidFill>
              </a:rPr>
            </a:br>
            <a:r>
              <a:rPr lang="x-none" altLang="zh-CN" sz="1600" b="1" dirty="0">
                <a:solidFill>
                  <a:srgbClr val="ECEFF1"/>
                </a:solidFill>
                <a:latin typeface="Consolas" panose="020B0609020204030204" pitchFamily="49" charset="0"/>
              </a:rPr>
              <a:t>tf.Tensor(3.1415927, shape=(), dtype=float32)</a:t>
            </a:r>
            <a:endParaRPr lang="zh-CN" altLang="zh-CN" sz="1600" b="1" dirty="0">
              <a:solidFill>
                <a:srgbClr val="ECEFF1"/>
              </a:solidFill>
              <a:latin typeface="Consolas" panose="020B0609020204030204" pitchFamily="49" charset="0"/>
            </a:endParaRPr>
          </a:p>
          <a:p>
            <a:r>
              <a:rPr lang="x-none" altLang="zh-CN" sz="1600" b="1" dirty="0">
                <a:solidFill>
                  <a:srgbClr val="ECEFF1"/>
                </a:solidFill>
                <a:latin typeface="Consolas" panose="020B0609020204030204" pitchFamily="49" charset="0"/>
              </a:rPr>
              <a:t>tf.Tensor(3.141592653589793, shape=(), dtype=float64)</a:t>
            </a:r>
            <a:endParaRPr lang="zh-CN" altLang="zh-CN" sz="1600" b="1" dirty="0">
              <a:solidFill>
                <a:srgbClr val="ECEFF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29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>
            <a:spLocks noGrp="1"/>
          </p:cNvSpPr>
          <p:nvPr>
            <p:ph type="title" idx="4294967295"/>
          </p:nvPr>
        </p:nvSpPr>
        <p:spPr>
          <a:xfrm>
            <a:off x="414790" y="41705"/>
            <a:ext cx="1857275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accent5"/>
                </a:solidFill>
              </a:rPr>
              <a:t> </a:t>
            </a:r>
            <a:r>
              <a:rPr lang="zh-CN" altLang="en-US" dirty="0">
                <a:solidFill>
                  <a:schemeClr val="accent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项目目标</a:t>
            </a:r>
            <a:endParaRPr dirty="0">
              <a:solidFill>
                <a:schemeClr val="accent5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1" name="Google Shape;231;p27"/>
          <p:cNvSpPr txBox="1"/>
          <p:nvPr/>
        </p:nvSpPr>
        <p:spPr>
          <a:xfrm>
            <a:off x="1953779" y="968285"/>
            <a:ext cx="6040649" cy="290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2800" b="1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Raleway Light"/>
              </a:rPr>
              <a:t>知识目标</a:t>
            </a:r>
            <a:endParaRPr sz="2800" b="1" dirty="0">
              <a:latin typeface="微软雅黑 Light" panose="020B0502040204020203" pitchFamily="34" charset="-122"/>
              <a:ea typeface="微软雅黑 Light" panose="020B0502040204020203" pitchFamily="34" charset="-122"/>
              <a:sym typeface="Raleway Light"/>
            </a:endParaRP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zh-CN" sz="24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Raleway Light"/>
              </a:rPr>
              <a:t>TensorFlow</a:t>
            </a:r>
            <a:r>
              <a:rPr lang="zh-CN" altLang="en-US" sz="24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Raleway Light"/>
              </a:rPr>
              <a:t>架构、特点与优势</a:t>
            </a: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zh-CN" sz="24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Raleway Light"/>
              </a:rPr>
              <a:t>TensorFlow</a:t>
            </a:r>
            <a:r>
              <a:rPr lang="zh-CN" altLang="en-US" sz="24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Raleway Light"/>
              </a:rPr>
              <a:t>数据流图、运行机制</a:t>
            </a: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24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Raleway Light"/>
              </a:rPr>
              <a:t>张量的阶、形状、数据类型、广播机制</a:t>
            </a: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24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Raleway Light"/>
              </a:rPr>
              <a:t>现实世界中数据张量的表示形式</a:t>
            </a:r>
          </a:p>
        </p:txBody>
      </p:sp>
      <p:sp>
        <p:nvSpPr>
          <p:cNvPr id="4" name="Google Shape;231;p27">
            <a:extLst>
              <a:ext uri="{FF2B5EF4-FFF2-40B4-BE49-F238E27FC236}">
                <a16:creationId xmlns:a16="http://schemas.microsoft.com/office/drawing/2014/main" id="{13E3079E-BBF3-46AA-B778-ACDBA587C03B}"/>
              </a:ext>
            </a:extLst>
          </p:cNvPr>
          <p:cNvSpPr txBox="1"/>
          <p:nvPr/>
        </p:nvSpPr>
        <p:spPr>
          <a:xfrm>
            <a:off x="1763076" y="870580"/>
            <a:ext cx="6161197" cy="3402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Font typeface="Arial"/>
              <a:buNone/>
            </a:pPr>
            <a:r>
              <a:rPr lang="zh-CN" altLang="en-US" sz="2800" b="1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Raleway Light"/>
              </a:rPr>
              <a:t>能力目标</a:t>
            </a:r>
            <a:endParaRPr sz="2800" b="1" dirty="0">
              <a:latin typeface="微软雅黑 Light" panose="020B0502040204020203" pitchFamily="34" charset="-122"/>
              <a:ea typeface="微软雅黑 Light" panose="020B0502040204020203" pitchFamily="34" charset="-122"/>
              <a:sym typeface="Raleway Light"/>
            </a:endParaRPr>
          </a:p>
          <a:p>
            <a:pPr marL="4572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24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Raleway Light"/>
              </a:rPr>
              <a:t>熟练操作</a:t>
            </a:r>
            <a:r>
              <a:rPr lang="en-US" altLang="zh-CN" sz="24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Raleway Light"/>
              </a:rPr>
              <a:t>MNIST</a:t>
            </a:r>
            <a:r>
              <a:rPr lang="zh-CN" altLang="en-US" sz="24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Raleway Light"/>
              </a:rPr>
              <a:t>数据集</a:t>
            </a:r>
          </a:p>
          <a:p>
            <a:pPr marL="4572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24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Raleway Light"/>
              </a:rPr>
              <a:t>张量的索引与切片、维度变化</a:t>
            </a:r>
          </a:p>
          <a:p>
            <a:pPr marL="4572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24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Raleway Light"/>
              </a:rPr>
              <a:t>张量的合并与分割操作</a:t>
            </a:r>
          </a:p>
          <a:p>
            <a:pPr marL="4572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24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Raleway Light"/>
              </a:rPr>
              <a:t>张量的比较与排序</a:t>
            </a:r>
          </a:p>
          <a:p>
            <a:pPr marL="4572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24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Raleway Light"/>
              </a:rPr>
              <a:t>从张量中提取数值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9"/>
          <p:cNvSpPr txBox="1">
            <a:spLocks noGrp="1"/>
          </p:cNvSpPr>
          <p:nvPr>
            <p:ph type="title"/>
          </p:nvPr>
        </p:nvSpPr>
        <p:spPr>
          <a:xfrm>
            <a:off x="636543" y="354262"/>
            <a:ext cx="1392740" cy="7948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任务</a:t>
            </a:r>
            <a:r>
              <a:rPr lang="en-US" altLang="zh-CN" dirty="0"/>
              <a:t>2</a:t>
            </a:r>
            <a:endParaRPr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0662224-AE96-1F45-D6CF-CECE8270BA00}"/>
              </a:ext>
            </a:extLst>
          </p:cNvPr>
          <p:cNvSpPr txBox="1"/>
          <p:nvPr/>
        </p:nvSpPr>
        <p:spPr>
          <a:xfrm>
            <a:off x="2150306" y="2114998"/>
            <a:ext cx="4843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Raleway"/>
                <a:ea typeface="微软雅黑 Light" panose="020B0502040204020203" pitchFamily="34" charset="-122"/>
                <a:sym typeface="Raleway"/>
              </a:rPr>
              <a:t>现实世界中的数据张量</a:t>
            </a:r>
          </a:p>
        </p:txBody>
      </p:sp>
    </p:spTree>
    <p:extLst>
      <p:ext uri="{BB962C8B-B14F-4D97-AF65-F5344CB8AC3E}">
        <p14:creationId xmlns:p14="http://schemas.microsoft.com/office/powerpoint/2010/main" val="2144760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1501943" y="872828"/>
            <a:ext cx="6140113" cy="15231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constant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146050" indent="0">
              <a:buNone/>
            </a:pP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张量维度：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.ndim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146050" indent="0">
              <a:buNone/>
            </a:pP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张量形状：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.shape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146050" indent="0">
              <a:buNone/>
            </a:pP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张量数值：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.numpy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pPr marL="146050" indent="0">
              <a:buNone/>
            </a:pP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设备位置：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.device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1" dirty="0">
              <a:solidFill>
                <a:srgbClr val="ECEFF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 b="1" dirty="0">
                <a:solidFill>
                  <a:srgbClr val="ECEFF1"/>
                </a:solidFill>
              </a:rPr>
            </a:br>
            <a:endParaRPr sz="1400" b="1" dirty="0">
              <a:solidFill>
                <a:srgbClr val="F06292"/>
              </a:solidFill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1642986" y="188730"/>
            <a:ext cx="4792043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rgbClr val="F06292"/>
                </a:solidFill>
              </a:rPr>
              <a:t># </a:t>
            </a:r>
            <a:r>
              <a:rPr lang="zh-CN" altLang="en-US" sz="1800" b="1" dirty="0">
                <a:solidFill>
                  <a:schemeClr val="bg1"/>
                </a:solidFill>
              </a:rPr>
              <a:t>仅包含一个数值的张量叫作标量（</a:t>
            </a:r>
            <a:r>
              <a:rPr lang="en-US" altLang="zh-CN" sz="1800" b="1" dirty="0">
                <a:solidFill>
                  <a:schemeClr val="bg1"/>
                </a:solidFill>
              </a:rPr>
              <a:t>0D </a:t>
            </a:r>
            <a:r>
              <a:rPr lang="zh-CN" altLang="en-US" sz="1800" b="1" dirty="0">
                <a:solidFill>
                  <a:schemeClr val="bg1"/>
                </a:solidFill>
              </a:rPr>
              <a:t>张量）</a:t>
            </a:r>
            <a:endParaRPr sz="1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Google Sans Medium"/>
              <a:sym typeface="Google Sans Medium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C3C63C-5BE5-5572-C160-78A87040FF96}"/>
              </a:ext>
            </a:extLst>
          </p:cNvPr>
          <p:cNvSpPr txBox="1"/>
          <p:nvPr/>
        </p:nvSpPr>
        <p:spPr>
          <a:xfrm>
            <a:off x="1652766" y="2695190"/>
            <a:ext cx="652488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F06292"/>
                </a:solidFill>
              </a:rPr>
              <a:t># </a:t>
            </a:r>
            <a:r>
              <a:rPr lang="zh-CN" altLang="en-US" sz="1400" b="1" dirty="0">
                <a:solidFill>
                  <a:srgbClr val="F06292"/>
                </a:solidFill>
              </a:rPr>
              <a:t>运行结果</a:t>
            </a:r>
            <a:br>
              <a:rPr lang="zh-CN" altLang="en-US" sz="1400" b="1" dirty="0">
                <a:solidFill>
                  <a:srgbClr val="ECEFF1"/>
                </a:solidFill>
              </a:rPr>
            </a:br>
            <a:r>
              <a:rPr lang="zh-CN" altLang="en-US" b="1" dirty="0">
                <a:solidFill>
                  <a:srgbClr val="ECEFF1"/>
                </a:solidFill>
                <a:latin typeface="Consolas" panose="020B0609020204030204" pitchFamily="49" charset="0"/>
              </a:rPr>
              <a:t>张量维度： </a:t>
            </a:r>
            <a:r>
              <a:rPr lang="en-US" altLang="zh-CN" b="1" dirty="0">
                <a:solidFill>
                  <a:srgbClr val="ECEFF1"/>
                </a:solidFill>
                <a:latin typeface="Consolas" panose="020B0609020204030204" pitchFamily="49" charset="0"/>
              </a:rPr>
              <a:t>0</a:t>
            </a:r>
          </a:p>
          <a:p>
            <a:r>
              <a:rPr lang="zh-CN" altLang="en-US" b="1" dirty="0">
                <a:solidFill>
                  <a:srgbClr val="ECEFF1"/>
                </a:solidFill>
                <a:latin typeface="Consolas" panose="020B0609020204030204" pitchFamily="49" charset="0"/>
              </a:rPr>
              <a:t>张量形状： </a:t>
            </a:r>
            <a:r>
              <a:rPr lang="en-US" altLang="zh-CN" b="1" dirty="0">
                <a:solidFill>
                  <a:srgbClr val="ECEFF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zh-CN" altLang="en-US" b="1" dirty="0">
                <a:solidFill>
                  <a:srgbClr val="ECEFF1"/>
                </a:solidFill>
                <a:latin typeface="Consolas" panose="020B0609020204030204" pitchFamily="49" charset="0"/>
              </a:rPr>
              <a:t>张量数值： </a:t>
            </a:r>
            <a:r>
              <a:rPr lang="en-US" altLang="zh-CN" b="1" dirty="0">
                <a:solidFill>
                  <a:srgbClr val="ECEFF1"/>
                </a:solidFill>
                <a:latin typeface="Consolas" panose="020B0609020204030204" pitchFamily="49" charset="0"/>
              </a:rPr>
              <a:t>80</a:t>
            </a:r>
          </a:p>
          <a:p>
            <a:r>
              <a:rPr lang="zh-CN" altLang="en-US" b="1" dirty="0">
                <a:solidFill>
                  <a:srgbClr val="ECEFF1"/>
                </a:solidFill>
                <a:latin typeface="Consolas" panose="020B0609020204030204" pitchFamily="49" charset="0"/>
              </a:rPr>
              <a:t>设备位置： </a:t>
            </a:r>
            <a:r>
              <a:rPr lang="en-US" altLang="zh-CN" b="1" dirty="0">
                <a:solidFill>
                  <a:srgbClr val="ECEFF1"/>
                </a:solidFill>
                <a:latin typeface="Consolas" panose="020B0609020204030204" pitchFamily="49" charset="0"/>
              </a:rPr>
              <a:t>/</a:t>
            </a:r>
            <a:r>
              <a:rPr lang="en-US" altLang="zh-CN" b="1" dirty="0" err="1">
                <a:solidFill>
                  <a:srgbClr val="ECEFF1"/>
                </a:solidFill>
                <a:latin typeface="Consolas" panose="020B0609020204030204" pitchFamily="49" charset="0"/>
              </a:rPr>
              <a:t>job:localhost</a:t>
            </a:r>
            <a:r>
              <a:rPr lang="en-US" altLang="zh-CN" b="1" dirty="0">
                <a:solidFill>
                  <a:srgbClr val="ECEFF1"/>
                </a:solidFill>
                <a:latin typeface="Consolas" panose="020B0609020204030204" pitchFamily="49" charset="0"/>
              </a:rPr>
              <a:t>/replica:0/task:0/device:GPU:0</a:t>
            </a:r>
            <a:endParaRPr lang="zh-CN" altLang="zh-CN" b="1" dirty="0">
              <a:solidFill>
                <a:srgbClr val="ECEFF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67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1642986" y="1284274"/>
            <a:ext cx="6140113" cy="13516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US" altLang="zh-CN" sz="1400" b="1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dirty="0"/>
              <a:t> </a:t>
            </a:r>
            <a:r>
              <a:rPr lang="en-US" altLang="zh-CN" sz="1400" b="1" dirty="0">
                <a:solidFill>
                  <a:srgbClr val="DCDCAA"/>
                </a:solidFill>
                <a:latin typeface="Consolas" panose="020B0609020204030204" pitchFamily="49" charset="0"/>
              </a:rPr>
              <a:t>range(1, 20, 1)</a:t>
            </a:r>
          </a:p>
          <a:p>
            <a:pPr marL="146050" indent="0">
              <a:buNone/>
            </a:pP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张量维度：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.ndim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146050" indent="0">
              <a:buNone/>
            </a:pP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张量形状：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.shape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146050" indent="0">
              <a:buNone/>
            </a:pP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zh-CN" alt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张量数值：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.numpy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endParaRPr lang="en-US" sz="1400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" sz="1400" b="1" dirty="0">
                <a:solidFill>
                  <a:srgbClr val="ECEFF1"/>
                </a:solidFill>
              </a:rPr>
            </a:br>
            <a:endParaRPr sz="1400" b="1" dirty="0">
              <a:solidFill>
                <a:srgbClr val="F06292"/>
              </a:solidFill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1863029" y="276748"/>
            <a:ext cx="7207624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lvl="0"/>
            <a:r>
              <a:rPr lang="en-US" altLang="zh-CN" sz="1800" b="1" dirty="0">
                <a:solidFill>
                  <a:srgbClr val="F06292"/>
                </a:solidFill>
              </a:rPr>
              <a:t># </a:t>
            </a:r>
            <a:r>
              <a:rPr lang="zh-CN" altLang="zh-CN" sz="1800" b="1" dirty="0">
                <a:solidFill>
                  <a:schemeClr val="bg1"/>
                </a:solidFill>
              </a:rPr>
              <a:t>使用</a:t>
            </a:r>
            <a:r>
              <a:rPr lang="en-US" altLang="zh-CN" sz="1800" b="1" dirty="0" err="1">
                <a:solidFill>
                  <a:schemeClr val="bg1"/>
                </a:solidFill>
              </a:rPr>
              <a:t>tf.random</a:t>
            </a:r>
            <a:r>
              <a:rPr lang="zh-CN" altLang="zh-CN" sz="1800" b="1" dirty="0">
                <a:solidFill>
                  <a:schemeClr val="bg1"/>
                </a:solidFill>
              </a:rPr>
              <a:t>函数随机创建高三</a:t>
            </a:r>
            <a:r>
              <a:rPr lang="en-US" altLang="zh-CN" sz="1800" b="1" dirty="0">
                <a:solidFill>
                  <a:schemeClr val="bg1"/>
                </a:solidFill>
              </a:rPr>
              <a:t>(1)</a:t>
            </a:r>
            <a:r>
              <a:rPr lang="zh-CN" altLang="zh-CN" sz="1800" b="1" dirty="0">
                <a:solidFill>
                  <a:schemeClr val="bg1"/>
                </a:solidFill>
              </a:rPr>
              <a:t>班同学的英语成绩</a:t>
            </a:r>
          </a:p>
          <a:p>
            <a:pPr lvl="0"/>
            <a:r>
              <a:rPr lang="en-US" altLang="zh-CN" sz="1800" b="1" dirty="0">
                <a:solidFill>
                  <a:srgbClr val="F06292"/>
                </a:solidFill>
              </a:rPr>
              <a:t># </a:t>
            </a:r>
            <a:r>
              <a:rPr lang="zh-CN" altLang="zh-CN" sz="1800" b="1" dirty="0">
                <a:solidFill>
                  <a:schemeClr val="bg1"/>
                </a:solidFill>
              </a:rPr>
              <a:t>生成一个等差数列</a:t>
            </a:r>
            <a:endParaRPr sz="1800" b="1" dirty="0">
              <a:solidFill>
                <a:schemeClr val="bg1"/>
              </a:solidFill>
              <a:sym typeface="Google Sans Medium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C3C63C-5BE5-5572-C160-78A87040FF96}"/>
              </a:ext>
            </a:extLst>
          </p:cNvPr>
          <p:cNvSpPr txBox="1"/>
          <p:nvPr/>
        </p:nvSpPr>
        <p:spPr>
          <a:xfrm>
            <a:off x="1604630" y="2905119"/>
            <a:ext cx="686739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F06292"/>
                </a:solidFill>
              </a:rPr>
              <a:t># </a:t>
            </a:r>
            <a:r>
              <a:rPr lang="zh-CN" altLang="en-US" sz="1400" b="1" dirty="0">
                <a:solidFill>
                  <a:srgbClr val="F06292"/>
                </a:solidFill>
              </a:rPr>
              <a:t>运行结果</a:t>
            </a:r>
            <a:br>
              <a:rPr lang="zh-CN" altLang="en-US" sz="1400" b="1" dirty="0">
                <a:solidFill>
                  <a:srgbClr val="ECEFF1"/>
                </a:solidFill>
              </a:rPr>
            </a:br>
            <a:r>
              <a:rPr lang="zh-CN" altLang="en-US" b="1" dirty="0">
                <a:solidFill>
                  <a:srgbClr val="ECEFF1"/>
                </a:solidFill>
                <a:latin typeface="Consolas" panose="020B0609020204030204" pitchFamily="49" charset="0"/>
              </a:rPr>
              <a:t>张量维度： </a:t>
            </a:r>
            <a:r>
              <a:rPr lang="en-US" altLang="zh-CN" b="1" dirty="0">
                <a:solidFill>
                  <a:srgbClr val="ECEFF1"/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zh-CN" altLang="en-US" b="1" dirty="0">
                <a:solidFill>
                  <a:srgbClr val="ECEFF1"/>
                </a:solidFill>
                <a:latin typeface="Consolas" panose="020B0609020204030204" pitchFamily="49" charset="0"/>
              </a:rPr>
              <a:t>张量形状： </a:t>
            </a:r>
            <a:r>
              <a:rPr lang="en-US" altLang="zh-CN" b="1" dirty="0">
                <a:solidFill>
                  <a:srgbClr val="ECEFF1"/>
                </a:solidFill>
                <a:latin typeface="Consolas" panose="020B0609020204030204" pitchFamily="49" charset="0"/>
              </a:rPr>
              <a:t>(19,)</a:t>
            </a:r>
          </a:p>
          <a:p>
            <a:r>
              <a:rPr lang="zh-CN" altLang="en-US" b="1" dirty="0">
                <a:solidFill>
                  <a:srgbClr val="ECEFF1"/>
                </a:solidFill>
                <a:latin typeface="Consolas" panose="020B0609020204030204" pitchFamily="49" charset="0"/>
              </a:rPr>
              <a:t>张量数值： </a:t>
            </a:r>
            <a:r>
              <a:rPr lang="en-US" altLang="zh-CN" b="1" dirty="0">
                <a:solidFill>
                  <a:srgbClr val="ECEFF1"/>
                </a:solidFill>
                <a:latin typeface="Consolas" panose="020B0609020204030204" pitchFamily="49" charset="0"/>
              </a:rPr>
              <a:t>[ 1  2  3  4  5  6  7  8  9 10 11 12 13 14 15 16 17 18 19]</a:t>
            </a:r>
            <a:endParaRPr lang="zh-CN" altLang="zh-CN" b="1" dirty="0">
              <a:solidFill>
                <a:srgbClr val="ECEFF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98D7AA-0531-8C58-EC5F-E1BAAC411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2065" y="2635953"/>
            <a:ext cx="6077305" cy="819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311150" defTabSz="914400" eaLnBrk="0" fontAlgn="base" latinLnBrk="0" hangingPunct="0">
              <a:lnSpc>
                <a:spcPct val="115000"/>
              </a:lnSpc>
              <a:buClr>
                <a:schemeClr val="accent1"/>
              </a:buClr>
              <a:buSzPts val="1300"/>
              <a:tabLst/>
            </a:pPr>
            <a:r>
              <a:rPr lang="zh-CN" altLang="zh-CN" b="1" dirty="0">
                <a:solidFill>
                  <a:srgbClr val="DCDCAA"/>
                </a:solidFill>
                <a:latin typeface="Consolas" panose="020B0609020204030204" pitchFamily="49" charset="0"/>
                <a:ea typeface="Roboto Mono"/>
                <a:sym typeface="Roboto Mono"/>
              </a:rPr>
              <a:t>tf.range(limit, delta=1, dtype=None, name='range’)</a:t>
            </a:r>
            <a:endParaRPr lang="en-US" altLang="zh-CN" b="1" dirty="0">
              <a:solidFill>
                <a:srgbClr val="DCDCAA"/>
              </a:solidFill>
              <a:latin typeface="Consolas" panose="020B0609020204030204" pitchFamily="49" charset="0"/>
              <a:ea typeface="Roboto Mono"/>
              <a:sym typeface="Roboto Mono"/>
            </a:endParaRPr>
          </a:p>
          <a:p>
            <a:pPr marL="457200" lvl="0" indent="-311150" defTabSz="914400" eaLnBrk="0" fontAlgn="base" latinLnBrk="0" hangingPunct="0">
              <a:lnSpc>
                <a:spcPct val="115000"/>
              </a:lnSpc>
              <a:buClr>
                <a:schemeClr val="accent1"/>
              </a:buClr>
              <a:buSzPts val="1300"/>
              <a:tabLst/>
            </a:pPr>
            <a:r>
              <a:rPr lang="zh-CN" altLang="zh-CN" b="1" dirty="0">
                <a:solidFill>
                  <a:srgbClr val="DCDCAA"/>
                </a:solidFill>
                <a:latin typeface="Consolas" panose="020B0609020204030204" pitchFamily="49" charset="0"/>
                <a:ea typeface="Roboto Mono"/>
                <a:sym typeface="Roboto Mono"/>
              </a:rPr>
              <a:t>tf.range(start, limit, delta=1, dtype=None, name='range’)</a:t>
            </a:r>
            <a:endParaRPr lang="en-US" altLang="zh-CN" b="1" dirty="0">
              <a:solidFill>
                <a:srgbClr val="DCDCAA"/>
              </a:solidFill>
              <a:latin typeface="Consolas" panose="020B0609020204030204" pitchFamily="49" charset="0"/>
              <a:ea typeface="Roboto Mono"/>
              <a:sym typeface="Roboto Mono"/>
            </a:endParaRPr>
          </a:p>
          <a:p>
            <a:pPr marL="457200" lvl="0" indent="-311150" defTabSz="914400" eaLnBrk="0" fontAlgn="base" latinLnBrk="0" hangingPunct="0">
              <a:lnSpc>
                <a:spcPct val="115000"/>
              </a:lnSpc>
              <a:buClr>
                <a:schemeClr val="accent1"/>
              </a:buClr>
              <a:buSzPts val="1300"/>
              <a:tabLst/>
            </a:pPr>
            <a:r>
              <a:rPr lang="zh-CN" altLang="zh-CN" b="1" dirty="0">
                <a:solidFill>
                  <a:srgbClr val="DCDCAA"/>
                </a:solidFill>
                <a:latin typeface="Consolas" panose="020B0609020204030204" pitchFamily="49" charset="0"/>
                <a:ea typeface="Roboto Mono"/>
                <a:sym typeface="Roboto Mono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914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2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1501943" y="1381590"/>
            <a:ext cx="6140113" cy="7048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400" b="1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zh-CN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4EC9B0"/>
                </a:solidFill>
                <a:latin typeface="Consolas" panose="020B0609020204030204" pitchFamily="49" charset="0"/>
              </a:rPr>
              <a:t>tf</a:t>
            </a:r>
            <a:r>
              <a:rPr lang="en-US" altLang="zh-CN" sz="14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4EC9B0"/>
                </a:solidFill>
                <a:latin typeface="Consolas" panose="020B0609020204030204" pitchFamily="49" charset="0"/>
              </a:rPr>
              <a:t>random</a:t>
            </a:r>
            <a:r>
              <a:rPr lang="en-US" altLang="zh-CN" sz="14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DCDCAA"/>
                </a:solidFill>
                <a:latin typeface="Consolas" panose="020B0609020204030204" pitchFamily="49" charset="0"/>
              </a:rPr>
              <a:t>normal</a:t>
            </a:r>
            <a:r>
              <a:rPr lang="en-US" altLang="zh-CN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en-US" altLang="zh-CN" sz="1400" b="1" dirty="0">
                <a:solidFill>
                  <a:srgbClr val="B5CEA8"/>
                </a:solidFill>
                <a:latin typeface="Consolas" panose="020B0609020204030204" pitchFamily="49" charset="0"/>
              </a:rPr>
              <a:t>12</a:t>
            </a:r>
            <a:r>
              <a:rPr lang="en-US" altLang="zh-CN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], </a:t>
            </a:r>
            <a:r>
              <a:rPr lang="en-US" altLang="zh-CN" sz="1400" b="1" dirty="0">
                <a:solidFill>
                  <a:srgbClr val="B5CEA8"/>
                </a:solidFill>
                <a:latin typeface="Consolas" panose="020B0609020204030204" pitchFamily="49" charset="0"/>
              </a:rPr>
              <a:t>80</a:t>
            </a:r>
            <a:r>
              <a:rPr lang="en-US" altLang="zh-CN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altLang="zh-CN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4EC9B0"/>
                </a:solidFill>
                <a:latin typeface="Consolas" panose="020B0609020204030204" pitchFamily="49" charset="0"/>
              </a:rPr>
              <a:t>tf</a:t>
            </a:r>
            <a:r>
              <a:rPr lang="en-US" altLang="zh-CN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b="1" dirty="0">
                <a:solidFill>
                  <a:srgbClr val="9CDCFE"/>
                </a:solidFill>
                <a:latin typeface="Consolas" panose="020B0609020204030204" pitchFamily="49" charset="0"/>
              </a:rPr>
              <a:t>float16</a:t>
            </a:r>
            <a:r>
              <a:rPr lang="en-US" altLang="zh-CN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b="1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zh-CN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400" b="1" dirty="0">
              <a:solidFill>
                <a:srgbClr val="ECEFF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 b="1" dirty="0">
                <a:solidFill>
                  <a:srgbClr val="ECEFF1"/>
                </a:solidFill>
              </a:rPr>
            </a:br>
            <a:endParaRPr sz="1400" b="1" dirty="0">
              <a:solidFill>
                <a:srgbClr val="F06292"/>
              </a:solidFill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1105102" y="540799"/>
            <a:ext cx="6073182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rgbClr val="F06292"/>
                </a:solidFill>
              </a:rPr>
              <a:t>#  </a:t>
            </a:r>
            <a:r>
              <a:rPr lang="zh-CN" altLang="zh-CN" sz="1800" b="1" dirty="0">
                <a:solidFill>
                  <a:schemeClr val="bg1"/>
                </a:solidFill>
              </a:rPr>
              <a:t>使用</a:t>
            </a:r>
            <a:r>
              <a:rPr lang="en-US" altLang="zh-CN" sz="1800" b="1" dirty="0" err="1">
                <a:solidFill>
                  <a:schemeClr val="bg1"/>
                </a:solidFill>
              </a:rPr>
              <a:t>tf.random</a:t>
            </a:r>
            <a:r>
              <a:rPr lang="zh-CN" altLang="zh-CN" sz="1800" b="1" dirty="0">
                <a:solidFill>
                  <a:schemeClr val="bg1"/>
                </a:solidFill>
              </a:rPr>
              <a:t>函数随机创建高三</a:t>
            </a:r>
            <a:r>
              <a:rPr lang="en-US" altLang="zh-CN" sz="1800" b="1" dirty="0">
                <a:solidFill>
                  <a:schemeClr val="bg1"/>
                </a:solidFill>
              </a:rPr>
              <a:t>(1)</a:t>
            </a:r>
            <a:r>
              <a:rPr lang="zh-CN" altLang="zh-CN" sz="1800" b="1" dirty="0">
                <a:solidFill>
                  <a:schemeClr val="bg1"/>
                </a:solidFill>
              </a:rPr>
              <a:t>班同学的英语成绩</a:t>
            </a:r>
            <a:endParaRPr sz="1800" b="1" dirty="0">
              <a:solidFill>
                <a:schemeClr val="bg1"/>
              </a:solidFill>
              <a:sym typeface="Google Sans Medium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C3C63C-5BE5-5572-C160-78A87040FF96}"/>
              </a:ext>
            </a:extLst>
          </p:cNvPr>
          <p:cNvSpPr txBox="1"/>
          <p:nvPr/>
        </p:nvSpPr>
        <p:spPr>
          <a:xfrm>
            <a:off x="1559860" y="3057038"/>
            <a:ext cx="652488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F06292"/>
                </a:solidFill>
              </a:rPr>
              <a:t># </a:t>
            </a:r>
            <a:r>
              <a:rPr lang="zh-CN" altLang="en-US" sz="1400" b="1" dirty="0">
                <a:solidFill>
                  <a:srgbClr val="F06292"/>
                </a:solidFill>
              </a:rPr>
              <a:t>运行结果</a:t>
            </a:r>
            <a:br>
              <a:rPr lang="zh-CN" altLang="en-US" sz="1400" b="1" dirty="0">
                <a:solidFill>
                  <a:srgbClr val="ECEFF1"/>
                </a:solidFill>
              </a:rPr>
            </a:br>
            <a:r>
              <a:rPr lang="en-US" altLang="zh-CN" b="1" dirty="0" err="1">
                <a:solidFill>
                  <a:srgbClr val="ECEFF1"/>
                </a:solidFill>
                <a:latin typeface="Consolas" panose="020B0609020204030204" pitchFamily="49" charset="0"/>
              </a:rPr>
              <a:t>tf.Tensor</a:t>
            </a:r>
            <a:r>
              <a:rPr lang="en-US" altLang="zh-CN" b="1" dirty="0">
                <a:solidFill>
                  <a:srgbClr val="ECEFF1"/>
                </a:solidFill>
                <a:latin typeface="Consolas" panose="020B0609020204030204" pitchFamily="49" charset="0"/>
              </a:rPr>
              <a:t>([74.2  74.8  77.8  76.75 76.75 72.9  83.4  72.4  81.5  82.2  81.8  75.94], shape=(12,), </a:t>
            </a:r>
            <a:r>
              <a:rPr lang="en-US" altLang="zh-CN" b="1" dirty="0" err="1">
                <a:solidFill>
                  <a:srgbClr val="ECEFF1"/>
                </a:solidFill>
                <a:latin typeface="Consolas" panose="020B0609020204030204" pitchFamily="49" charset="0"/>
              </a:rPr>
              <a:t>dtype</a:t>
            </a:r>
            <a:r>
              <a:rPr lang="en-US" altLang="zh-CN" b="1" dirty="0">
                <a:solidFill>
                  <a:srgbClr val="ECEFF1"/>
                </a:solidFill>
                <a:latin typeface="Consolas" panose="020B0609020204030204" pitchFamily="49" charset="0"/>
              </a:rPr>
              <a:t>=float16)</a:t>
            </a:r>
            <a:endParaRPr lang="zh-CN" altLang="zh-CN" b="1" dirty="0">
              <a:solidFill>
                <a:srgbClr val="ECEFF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F29B3F-4DEB-6E0C-C1D3-1A5493841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1615" y="2511858"/>
            <a:ext cx="3244478" cy="1966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311150" eaLnBrk="0" fontAlgn="base" hangingPunct="0">
              <a:lnSpc>
                <a:spcPct val="115000"/>
              </a:lnSpc>
              <a:buClr>
                <a:schemeClr val="accent1"/>
              </a:buClr>
              <a:buSzPts val="1300"/>
              <a:buFont typeface="Arial"/>
              <a:buNone/>
            </a:pPr>
            <a:r>
              <a:rPr lang="zh-CN" altLang="zh-CN" b="1" dirty="0">
                <a:solidFill>
                  <a:srgbClr val="DCDCAA"/>
                </a:solidFill>
                <a:latin typeface="Consolas" panose="020B0609020204030204" pitchFamily="49" charset="0"/>
                <a:ea typeface="Roboto Mono"/>
              </a:rPr>
              <a:t>tf.random.normal(</a:t>
            </a:r>
            <a:br>
              <a:rPr lang="zh-CN" altLang="zh-CN" b="1" dirty="0">
                <a:solidFill>
                  <a:srgbClr val="DCDCAA"/>
                </a:solidFill>
                <a:latin typeface="Consolas" panose="020B0609020204030204" pitchFamily="49" charset="0"/>
                <a:ea typeface="Roboto Mono"/>
              </a:rPr>
            </a:br>
            <a:r>
              <a:rPr lang="zh-CN" altLang="zh-CN" b="1" dirty="0">
                <a:solidFill>
                  <a:srgbClr val="DCDCAA"/>
                </a:solidFill>
                <a:latin typeface="Consolas" panose="020B0609020204030204" pitchFamily="49" charset="0"/>
                <a:ea typeface="Roboto Mono"/>
              </a:rPr>
              <a:t>    shape,</a:t>
            </a:r>
            <a:br>
              <a:rPr lang="zh-CN" altLang="zh-CN" b="1" dirty="0">
                <a:solidFill>
                  <a:srgbClr val="DCDCAA"/>
                </a:solidFill>
                <a:latin typeface="Consolas" panose="020B0609020204030204" pitchFamily="49" charset="0"/>
                <a:ea typeface="Roboto Mono"/>
              </a:rPr>
            </a:br>
            <a:r>
              <a:rPr lang="zh-CN" altLang="zh-CN" b="1" dirty="0">
                <a:solidFill>
                  <a:srgbClr val="DCDCAA"/>
                </a:solidFill>
                <a:latin typeface="Consolas" panose="020B0609020204030204" pitchFamily="49" charset="0"/>
                <a:ea typeface="Roboto Mono"/>
              </a:rPr>
              <a:t>    mean=0.0,</a:t>
            </a:r>
            <a:br>
              <a:rPr lang="zh-CN" altLang="zh-CN" b="1" dirty="0">
                <a:solidFill>
                  <a:srgbClr val="DCDCAA"/>
                </a:solidFill>
                <a:latin typeface="Consolas" panose="020B0609020204030204" pitchFamily="49" charset="0"/>
                <a:ea typeface="Roboto Mono"/>
              </a:rPr>
            </a:br>
            <a:r>
              <a:rPr lang="zh-CN" altLang="zh-CN" b="1" dirty="0">
                <a:solidFill>
                  <a:srgbClr val="DCDCAA"/>
                </a:solidFill>
                <a:latin typeface="Consolas" panose="020B0609020204030204" pitchFamily="49" charset="0"/>
                <a:ea typeface="Roboto Mono"/>
              </a:rPr>
              <a:t>    stddev=1.0,</a:t>
            </a:r>
            <a:br>
              <a:rPr lang="zh-CN" altLang="zh-CN" b="1" dirty="0">
                <a:solidFill>
                  <a:srgbClr val="DCDCAA"/>
                </a:solidFill>
                <a:latin typeface="Consolas" panose="020B0609020204030204" pitchFamily="49" charset="0"/>
                <a:ea typeface="Roboto Mono"/>
              </a:rPr>
            </a:br>
            <a:r>
              <a:rPr lang="zh-CN" altLang="zh-CN" b="1" dirty="0">
                <a:solidFill>
                  <a:srgbClr val="DCDCAA"/>
                </a:solidFill>
                <a:latin typeface="Consolas" panose="020B0609020204030204" pitchFamily="49" charset="0"/>
                <a:ea typeface="Roboto Mono"/>
              </a:rPr>
              <a:t>    dtype=</a:t>
            </a:r>
            <a:r>
              <a:rPr lang="zh-CN" altLang="zh-CN" b="1" dirty="0">
                <a:solidFill>
                  <a:srgbClr val="DCDCAA"/>
                </a:solidFill>
                <a:latin typeface="Consolas" panose="020B0609020204030204" pitchFamily="49" charset="0"/>
                <a:ea typeface="Roboto Mon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tf.dtypes.float32</a:t>
            </a:r>
            <a:r>
              <a:rPr lang="zh-CN" altLang="zh-CN" b="1" dirty="0">
                <a:solidFill>
                  <a:srgbClr val="DCDCAA"/>
                </a:solidFill>
                <a:latin typeface="Consolas" panose="020B0609020204030204" pitchFamily="49" charset="0"/>
                <a:ea typeface="Roboto Mono"/>
              </a:rPr>
              <a:t>,</a:t>
            </a:r>
            <a:br>
              <a:rPr lang="zh-CN" altLang="zh-CN" b="1" dirty="0">
                <a:solidFill>
                  <a:srgbClr val="DCDCAA"/>
                </a:solidFill>
                <a:latin typeface="Consolas" panose="020B0609020204030204" pitchFamily="49" charset="0"/>
                <a:ea typeface="Roboto Mono"/>
              </a:rPr>
            </a:br>
            <a:r>
              <a:rPr lang="zh-CN" altLang="zh-CN" b="1" dirty="0">
                <a:solidFill>
                  <a:srgbClr val="DCDCAA"/>
                </a:solidFill>
                <a:latin typeface="Consolas" panose="020B0609020204030204" pitchFamily="49" charset="0"/>
                <a:ea typeface="Roboto Mono"/>
              </a:rPr>
              <a:t>    seed=None,</a:t>
            </a:r>
            <a:br>
              <a:rPr lang="zh-CN" altLang="zh-CN" b="1" dirty="0">
                <a:solidFill>
                  <a:srgbClr val="DCDCAA"/>
                </a:solidFill>
                <a:latin typeface="Consolas" panose="020B0609020204030204" pitchFamily="49" charset="0"/>
                <a:ea typeface="Roboto Mono"/>
              </a:rPr>
            </a:br>
            <a:r>
              <a:rPr lang="zh-CN" altLang="zh-CN" b="1" dirty="0">
                <a:solidFill>
                  <a:srgbClr val="DCDCAA"/>
                </a:solidFill>
                <a:latin typeface="Consolas" panose="020B0609020204030204" pitchFamily="49" charset="0"/>
                <a:ea typeface="Roboto Mono"/>
              </a:rPr>
              <a:t>    name=None</a:t>
            </a:r>
            <a:br>
              <a:rPr lang="zh-CN" altLang="zh-CN" b="1" dirty="0">
                <a:solidFill>
                  <a:srgbClr val="DCDCAA"/>
                </a:solidFill>
                <a:latin typeface="Consolas" panose="020B0609020204030204" pitchFamily="49" charset="0"/>
                <a:ea typeface="Roboto Mono"/>
              </a:rPr>
            </a:br>
            <a:r>
              <a:rPr lang="zh-CN" altLang="zh-CN" b="1" dirty="0">
                <a:solidFill>
                  <a:srgbClr val="DCDCAA"/>
                </a:solidFill>
                <a:latin typeface="Consolas" panose="020B0609020204030204" pitchFamily="49" charset="0"/>
                <a:ea typeface="Roboto Mono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76508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2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1501943" y="1783664"/>
            <a:ext cx="6140113" cy="910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uniform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minval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maxval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int32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146050" indent="0">
              <a:buNone/>
            </a:pPr>
            <a:r>
              <a:rPr lang="en-US" altLang="zh-CN" sz="1400" b="1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altLang="zh-CN" sz="1400" b="1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400" b="1" dirty="0">
              <a:solidFill>
                <a:srgbClr val="ECEFF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 b="1" dirty="0">
                <a:solidFill>
                  <a:srgbClr val="ECEFF1"/>
                </a:solidFill>
              </a:rPr>
            </a:br>
            <a:endParaRPr sz="1400" b="1" dirty="0">
              <a:solidFill>
                <a:srgbClr val="F06292"/>
              </a:solidFill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1105101" y="540798"/>
            <a:ext cx="7148947" cy="1219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r>
              <a:rPr lang="en-US" altLang="zh-CN" sz="1800" b="1" dirty="0">
                <a:solidFill>
                  <a:srgbClr val="F06292"/>
                </a:solidFill>
              </a:rPr>
              <a:t># </a:t>
            </a:r>
            <a:r>
              <a:rPr lang="zh-CN" altLang="en-US" sz="1800" b="1" dirty="0">
                <a:solidFill>
                  <a:schemeClr val="bg1"/>
                </a:solidFill>
              </a:rPr>
              <a:t>矩阵（</a:t>
            </a:r>
            <a:r>
              <a:rPr lang="en-US" altLang="zh-CN" sz="1800" b="1" dirty="0">
                <a:solidFill>
                  <a:schemeClr val="bg1"/>
                </a:solidFill>
              </a:rPr>
              <a:t>2D </a:t>
            </a:r>
            <a:r>
              <a:rPr lang="zh-CN" altLang="en-US" sz="1800" b="1" dirty="0">
                <a:solidFill>
                  <a:schemeClr val="bg1"/>
                </a:solidFill>
              </a:rPr>
              <a:t>张量）</a:t>
            </a:r>
            <a:r>
              <a:rPr lang="en-US" altLang="zh-CN" sz="1800" b="1" dirty="0">
                <a:solidFill>
                  <a:schemeClr val="bg1"/>
                </a:solidFill>
              </a:rPr>
              <a:t>,</a:t>
            </a:r>
            <a:r>
              <a:rPr lang="zh-CN" altLang="zh-CN" sz="1800" b="1" dirty="0">
                <a:solidFill>
                  <a:schemeClr val="bg1"/>
                </a:solidFill>
              </a:rPr>
              <a:t>是一个二维数组，每一个元素被两个索引所确定</a:t>
            </a:r>
            <a:endParaRPr lang="zh-CN" altLang="en-US" sz="1800" b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800" b="1" dirty="0">
              <a:solidFill>
                <a:srgbClr val="F0629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rgbClr val="F06292"/>
                </a:solidFill>
              </a:rPr>
              <a:t># </a:t>
            </a:r>
            <a:r>
              <a:rPr lang="zh-CN" altLang="zh-CN" sz="1800" b="1" dirty="0">
                <a:solidFill>
                  <a:schemeClr val="bg1"/>
                </a:solidFill>
              </a:rPr>
              <a:t>使用均匀分布的方法随机创建高三</a:t>
            </a:r>
            <a:r>
              <a:rPr lang="en-US" altLang="zh-CN" sz="1800" b="1" dirty="0">
                <a:solidFill>
                  <a:schemeClr val="bg1"/>
                </a:solidFill>
              </a:rPr>
              <a:t>(1)</a:t>
            </a:r>
            <a:r>
              <a:rPr lang="zh-CN" altLang="zh-CN" sz="1800" b="1" dirty="0">
                <a:solidFill>
                  <a:schemeClr val="bg1"/>
                </a:solidFill>
              </a:rPr>
              <a:t>班同学的</a:t>
            </a:r>
            <a:endParaRPr lang="en-US" altLang="zh-CN" sz="1800" b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chemeClr val="bg1"/>
                </a:solidFill>
              </a:rPr>
              <a:t>   </a:t>
            </a:r>
            <a:r>
              <a:rPr lang="zh-CN" altLang="zh-CN" sz="1800" b="1" dirty="0">
                <a:solidFill>
                  <a:schemeClr val="bg1"/>
                </a:solidFill>
              </a:rPr>
              <a:t>英语、语文、数学、物理成绩</a:t>
            </a:r>
            <a:endParaRPr sz="1800" b="1" dirty="0">
              <a:solidFill>
                <a:schemeClr val="bg1"/>
              </a:solidFill>
              <a:sym typeface="Google Sans Medium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C3C63C-5BE5-5572-C160-78A87040FF96}"/>
              </a:ext>
            </a:extLst>
          </p:cNvPr>
          <p:cNvSpPr txBox="1"/>
          <p:nvPr/>
        </p:nvSpPr>
        <p:spPr>
          <a:xfrm>
            <a:off x="3129498" y="2616953"/>
            <a:ext cx="652488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F06292"/>
                </a:solidFill>
              </a:rPr>
              <a:t># </a:t>
            </a:r>
            <a:r>
              <a:rPr lang="zh-CN" altLang="en-US" sz="1400" b="1" dirty="0">
                <a:solidFill>
                  <a:srgbClr val="F06292"/>
                </a:solidFill>
              </a:rPr>
              <a:t>运行结果</a:t>
            </a:r>
            <a:br>
              <a:rPr lang="zh-CN" altLang="en-US" sz="1400" b="1" dirty="0">
                <a:solidFill>
                  <a:srgbClr val="ECEFF1"/>
                </a:solidFill>
              </a:rPr>
            </a:br>
            <a:r>
              <a:rPr lang="en-US" altLang="zh-CN" b="1" dirty="0" err="1">
                <a:solidFill>
                  <a:srgbClr val="ECEFF1"/>
                </a:solidFill>
                <a:latin typeface="Consolas" panose="020B0609020204030204" pitchFamily="49" charset="0"/>
              </a:rPr>
              <a:t>tf.Tensor</a:t>
            </a:r>
            <a:r>
              <a:rPr lang="en-US" altLang="zh-CN" b="1" dirty="0">
                <a:solidFill>
                  <a:srgbClr val="ECEFF1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zh-CN" b="1" dirty="0">
                <a:solidFill>
                  <a:srgbClr val="ECEFF1"/>
                </a:solidFill>
                <a:latin typeface="Consolas" panose="020B0609020204030204" pitchFamily="49" charset="0"/>
              </a:rPr>
              <a:t>[[60 76 91 64]</a:t>
            </a:r>
          </a:p>
          <a:p>
            <a:r>
              <a:rPr lang="en-US" altLang="zh-CN" b="1" dirty="0">
                <a:solidFill>
                  <a:srgbClr val="ECEFF1"/>
                </a:solidFill>
                <a:latin typeface="Consolas" panose="020B0609020204030204" pitchFamily="49" charset="0"/>
              </a:rPr>
              <a:t> [83 67 70 82]</a:t>
            </a:r>
          </a:p>
          <a:p>
            <a:r>
              <a:rPr lang="en-US" altLang="zh-CN" b="1" dirty="0">
                <a:solidFill>
                  <a:srgbClr val="ECEFF1"/>
                </a:solidFill>
                <a:latin typeface="Consolas" panose="020B0609020204030204" pitchFamily="49" charset="0"/>
              </a:rPr>
              <a:t> [71 66 76 76]</a:t>
            </a:r>
          </a:p>
          <a:p>
            <a:r>
              <a:rPr lang="en-US" altLang="zh-CN" b="1" dirty="0">
                <a:solidFill>
                  <a:srgbClr val="ECEFF1"/>
                </a:solidFill>
                <a:latin typeface="Consolas" panose="020B0609020204030204" pitchFamily="49" charset="0"/>
              </a:rPr>
              <a:t> [60 81 78 83]</a:t>
            </a:r>
          </a:p>
          <a:p>
            <a:r>
              <a:rPr lang="en-US" altLang="zh-CN" b="1" dirty="0">
                <a:solidFill>
                  <a:srgbClr val="ECEFF1"/>
                </a:solidFill>
                <a:latin typeface="Consolas" panose="020B0609020204030204" pitchFamily="49" charset="0"/>
              </a:rPr>
              <a:t> [86 98 62 76]</a:t>
            </a:r>
          </a:p>
          <a:p>
            <a:r>
              <a:rPr lang="en-US" altLang="zh-CN" b="1" dirty="0">
                <a:solidFill>
                  <a:srgbClr val="ECEFF1"/>
                </a:solidFill>
                <a:latin typeface="Consolas" panose="020B0609020204030204" pitchFamily="49" charset="0"/>
              </a:rPr>
              <a:t> [83 71 65 74]</a:t>
            </a:r>
          </a:p>
          <a:p>
            <a:r>
              <a:rPr lang="en-US" altLang="zh-CN" b="1" dirty="0">
                <a:solidFill>
                  <a:srgbClr val="ECEFF1"/>
                </a:solidFill>
                <a:latin typeface="Consolas" panose="020B0609020204030204" pitchFamily="49" charset="0"/>
              </a:rPr>
              <a:t> [76 73 66 77]</a:t>
            </a:r>
          </a:p>
          <a:p>
            <a:r>
              <a:rPr lang="en-US" altLang="zh-CN" b="1" dirty="0">
                <a:solidFill>
                  <a:srgbClr val="ECEFF1"/>
                </a:solidFill>
                <a:latin typeface="Consolas" panose="020B0609020204030204" pitchFamily="49" charset="0"/>
              </a:rPr>
              <a:t> [99 81 89 75]], shape=(8, 4), </a:t>
            </a:r>
            <a:r>
              <a:rPr lang="en-US" altLang="zh-CN" b="1" dirty="0" err="1">
                <a:solidFill>
                  <a:srgbClr val="ECEFF1"/>
                </a:solidFill>
                <a:latin typeface="Consolas" panose="020B0609020204030204" pitchFamily="49" charset="0"/>
              </a:rPr>
              <a:t>dtype</a:t>
            </a:r>
            <a:r>
              <a:rPr lang="en-US" altLang="zh-CN" b="1" dirty="0">
                <a:solidFill>
                  <a:srgbClr val="ECEFF1"/>
                </a:solidFill>
                <a:latin typeface="Consolas" panose="020B0609020204030204" pitchFamily="49" charset="0"/>
              </a:rPr>
              <a:t>=int32)</a:t>
            </a:r>
            <a:endParaRPr lang="zh-CN" altLang="zh-CN" b="1" dirty="0">
              <a:solidFill>
                <a:srgbClr val="ECEFF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F29B3F-4DEB-6E0C-C1D3-1A5493841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7998" y="2786082"/>
            <a:ext cx="2782813" cy="172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zh-CN" b="1" dirty="0">
                <a:solidFill>
                  <a:srgbClr val="DCDCAA"/>
                </a:solidFill>
                <a:latin typeface="Consolas" panose="020B0609020204030204" pitchFamily="49" charset="0"/>
                <a:ea typeface="Roboto Mono"/>
              </a:rPr>
              <a:t>tf.random.uniform(</a:t>
            </a:r>
            <a:br>
              <a:rPr lang="zh-CN" altLang="zh-CN" b="1" dirty="0">
                <a:solidFill>
                  <a:srgbClr val="DCDCAA"/>
                </a:solidFill>
                <a:latin typeface="Consolas" panose="020B0609020204030204" pitchFamily="49" charset="0"/>
                <a:ea typeface="Roboto Mono"/>
              </a:rPr>
            </a:br>
            <a:r>
              <a:rPr lang="zh-CN" altLang="zh-CN" b="1" dirty="0">
                <a:solidFill>
                  <a:srgbClr val="DCDCAA"/>
                </a:solidFill>
                <a:latin typeface="Consolas" panose="020B0609020204030204" pitchFamily="49" charset="0"/>
                <a:ea typeface="Roboto Mono"/>
              </a:rPr>
              <a:t>    shape,</a:t>
            </a:r>
            <a:br>
              <a:rPr lang="zh-CN" altLang="zh-CN" b="1" dirty="0">
                <a:solidFill>
                  <a:srgbClr val="DCDCAA"/>
                </a:solidFill>
                <a:latin typeface="Consolas" panose="020B0609020204030204" pitchFamily="49" charset="0"/>
                <a:ea typeface="Roboto Mono"/>
              </a:rPr>
            </a:br>
            <a:r>
              <a:rPr lang="zh-CN" altLang="zh-CN" b="1" dirty="0">
                <a:solidFill>
                  <a:srgbClr val="DCDCAA"/>
                </a:solidFill>
                <a:latin typeface="Consolas" panose="020B0609020204030204" pitchFamily="49" charset="0"/>
                <a:ea typeface="Roboto Mono"/>
              </a:rPr>
              <a:t>    minval=0,</a:t>
            </a:r>
            <a:br>
              <a:rPr lang="zh-CN" altLang="zh-CN" b="1" dirty="0">
                <a:solidFill>
                  <a:srgbClr val="DCDCAA"/>
                </a:solidFill>
                <a:latin typeface="Consolas" panose="020B0609020204030204" pitchFamily="49" charset="0"/>
                <a:ea typeface="Roboto Mono"/>
              </a:rPr>
            </a:br>
            <a:r>
              <a:rPr lang="zh-CN" altLang="zh-CN" b="1" dirty="0">
                <a:solidFill>
                  <a:srgbClr val="DCDCAA"/>
                </a:solidFill>
                <a:latin typeface="Consolas" panose="020B0609020204030204" pitchFamily="49" charset="0"/>
                <a:ea typeface="Roboto Mono"/>
              </a:rPr>
              <a:t>    maxval=None,</a:t>
            </a:r>
            <a:br>
              <a:rPr lang="zh-CN" altLang="zh-CN" b="1" dirty="0">
                <a:solidFill>
                  <a:srgbClr val="DCDCAA"/>
                </a:solidFill>
                <a:latin typeface="Consolas" panose="020B0609020204030204" pitchFamily="49" charset="0"/>
                <a:ea typeface="Roboto Mono"/>
              </a:rPr>
            </a:br>
            <a:r>
              <a:rPr lang="zh-CN" altLang="zh-CN" b="1" dirty="0">
                <a:solidFill>
                  <a:srgbClr val="DCDCAA"/>
                </a:solidFill>
                <a:latin typeface="Consolas" panose="020B0609020204030204" pitchFamily="49" charset="0"/>
                <a:ea typeface="Roboto Mono"/>
              </a:rPr>
              <a:t>    dtype=</a:t>
            </a:r>
            <a:r>
              <a:rPr lang="zh-CN" altLang="zh-CN" b="1" dirty="0">
                <a:solidFill>
                  <a:srgbClr val="DCDCAA"/>
                </a:solidFill>
                <a:latin typeface="Consolas" panose="020B0609020204030204" pitchFamily="49" charset="0"/>
                <a:ea typeface="Roboto Mon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tf.dtypes.float32</a:t>
            </a:r>
            <a:r>
              <a:rPr lang="zh-CN" altLang="zh-CN" b="1" dirty="0">
                <a:solidFill>
                  <a:srgbClr val="DCDCAA"/>
                </a:solidFill>
                <a:latin typeface="Consolas" panose="020B0609020204030204" pitchFamily="49" charset="0"/>
                <a:ea typeface="Roboto Mono"/>
              </a:rPr>
              <a:t>,</a:t>
            </a:r>
            <a:br>
              <a:rPr lang="zh-CN" altLang="zh-CN" b="1" dirty="0">
                <a:solidFill>
                  <a:srgbClr val="DCDCAA"/>
                </a:solidFill>
                <a:latin typeface="Consolas" panose="020B0609020204030204" pitchFamily="49" charset="0"/>
                <a:ea typeface="Roboto Mono"/>
              </a:rPr>
            </a:br>
            <a:r>
              <a:rPr lang="zh-CN" altLang="zh-CN" b="1" dirty="0">
                <a:solidFill>
                  <a:srgbClr val="DCDCAA"/>
                </a:solidFill>
                <a:latin typeface="Consolas" panose="020B0609020204030204" pitchFamily="49" charset="0"/>
                <a:ea typeface="Roboto Mono"/>
              </a:rPr>
              <a:t>    seed=None,</a:t>
            </a:r>
            <a:br>
              <a:rPr lang="zh-CN" altLang="zh-CN" b="1" dirty="0">
                <a:solidFill>
                  <a:srgbClr val="DCDCAA"/>
                </a:solidFill>
                <a:latin typeface="Consolas" panose="020B0609020204030204" pitchFamily="49" charset="0"/>
                <a:ea typeface="Roboto Mono"/>
              </a:rPr>
            </a:br>
            <a:r>
              <a:rPr lang="zh-CN" altLang="zh-CN" b="1" dirty="0">
                <a:solidFill>
                  <a:srgbClr val="DCDCAA"/>
                </a:solidFill>
                <a:latin typeface="Consolas" panose="020B0609020204030204" pitchFamily="49" charset="0"/>
                <a:ea typeface="Roboto Mono"/>
              </a:rPr>
              <a:t>    name=None</a:t>
            </a:r>
            <a:br>
              <a:rPr lang="zh-CN" altLang="zh-CN" b="1" dirty="0">
                <a:solidFill>
                  <a:srgbClr val="DCDCAA"/>
                </a:solidFill>
                <a:latin typeface="Consolas" panose="020B0609020204030204" pitchFamily="49" charset="0"/>
                <a:ea typeface="Roboto Mono"/>
              </a:rPr>
            </a:br>
            <a:r>
              <a:rPr lang="zh-CN" altLang="zh-CN" b="1" dirty="0">
                <a:solidFill>
                  <a:srgbClr val="DCDCAA"/>
                </a:solidFill>
                <a:latin typeface="Consolas" panose="020B0609020204030204" pitchFamily="49" charset="0"/>
                <a:ea typeface="Roboto Mono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77749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2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1296570" y="1209552"/>
            <a:ext cx="6140113" cy="12304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 marL="146050" indent="0">
              <a:buNone/>
            </a:pP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ones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 marL="146050" indent="0">
              <a:buNone/>
            </a:pP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fill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-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146050" indent="0">
              <a:buNone/>
            </a:pP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b="1" dirty="0">
              <a:solidFill>
                <a:srgbClr val="ECEFF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 b="1" dirty="0">
                <a:solidFill>
                  <a:srgbClr val="ECEFF1"/>
                </a:solidFill>
              </a:rPr>
            </a:br>
            <a:endParaRPr sz="1400" b="1" dirty="0">
              <a:solidFill>
                <a:srgbClr val="F06292"/>
              </a:solidFill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1105101" y="540798"/>
            <a:ext cx="7148947" cy="569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rgbClr val="F06292"/>
                </a:solidFill>
              </a:rPr>
              <a:t># </a:t>
            </a:r>
            <a:r>
              <a:rPr lang="zh-CN" altLang="en-US" sz="1800" b="1" dirty="0">
                <a:solidFill>
                  <a:schemeClr val="bg1"/>
                </a:solidFill>
              </a:rPr>
              <a:t>汇总学生信息，包括年龄，电话号码和入学成绩。</a:t>
            </a:r>
            <a:endParaRPr sz="1800" b="1" dirty="0">
              <a:solidFill>
                <a:schemeClr val="bg1"/>
              </a:solidFill>
              <a:sym typeface="Google Sans Medium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C3C63C-5BE5-5572-C160-78A87040FF96}"/>
              </a:ext>
            </a:extLst>
          </p:cNvPr>
          <p:cNvSpPr txBox="1"/>
          <p:nvPr/>
        </p:nvSpPr>
        <p:spPr>
          <a:xfrm>
            <a:off x="2058623" y="2631622"/>
            <a:ext cx="652488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F06292"/>
                </a:solidFill>
              </a:rPr>
              <a:t># </a:t>
            </a:r>
            <a:r>
              <a:rPr lang="zh-CN" altLang="en-US" sz="1400" b="1" dirty="0">
                <a:solidFill>
                  <a:srgbClr val="F06292"/>
                </a:solidFill>
              </a:rPr>
              <a:t>运行结果</a:t>
            </a:r>
            <a:br>
              <a:rPr lang="zh-CN" altLang="en-US" sz="1400" b="1" dirty="0">
                <a:solidFill>
                  <a:srgbClr val="ECEFF1"/>
                </a:solidFill>
              </a:rPr>
            </a:br>
            <a:r>
              <a:rPr lang="en-US" altLang="zh-CN" b="1" dirty="0" err="1">
                <a:solidFill>
                  <a:srgbClr val="ECEFF1"/>
                </a:solidFill>
                <a:latin typeface="Consolas" panose="020B0609020204030204" pitchFamily="49" charset="0"/>
              </a:rPr>
              <a:t>tf.Tensor</a:t>
            </a:r>
            <a:r>
              <a:rPr lang="en-US" altLang="zh-CN" b="1" dirty="0">
                <a:solidFill>
                  <a:srgbClr val="ECEFF1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zh-CN" b="1" dirty="0">
                <a:solidFill>
                  <a:srgbClr val="ECEFF1"/>
                </a:solidFill>
                <a:latin typeface="Consolas" panose="020B0609020204030204" pitchFamily="49" charset="0"/>
              </a:rPr>
              <a:t>[[0. 0. 0.]</a:t>
            </a:r>
          </a:p>
          <a:p>
            <a:r>
              <a:rPr lang="en-US" altLang="zh-CN" b="1" dirty="0">
                <a:solidFill>
                  <a:srgbClr val="ECEFF1"/>
                </a:solidFill>
                <a:latin typeface="Consolas" panose="020B0609020204030204" pitchFamily="49" charset="0"/>
              </a:rPr>
              <a:t> [0. 0. 0.]</a:t>
            </a:r>
          </a:p>
          <a:p>
            <a:r>
              <a:rPr lang="en-US" altLang="zh-CN" b="1" dirty="0">
                <a:solidFill>
                  <a:srgbClr val="ECEFF1"/>
                </a:solidFill>
                <a:latin typeface="Consolas" panose="020B0609020204030204" pitchFamily="49" charset="0"/>
              </a:rPr>
              <a:t> [0. 0. 0.]</a:t>
            </a:r>
          </a:p>
          <a:p>
            <a:r>
              <a:rPr lang="en-US" altLang="zh-CN" b="1" dirty="0">
                <a:solidFill>
                  <a:srgbClr val="ECEFF1"/>
                </a:solidFill>
                <a:latin typeface="Consolas" panose="020B0609020204030204" pitchFamily="49" charset="0"/>
              </a:rPr>
              <a:t> [0. 0. 0.]</a:t>
            </a:r>
          </a:p>
          <a:p>
            <a:r>
              <a:rPr lang="en-US" altLang="zh-CN" b="1" dirty="0">
                <a:solidFill>
                  <a:srgbClr val="ECEFF1"/>
                </a:solidFill>
                <a:latin typeface="Consolas" panose="020B0609020204030204" pitchFamily="49" charset="0"/>
              </a:rPr>
              <a:t> [0. 0. 0.]</a:t>
            </a:r>
          </a:p>
          <a:p>
            <a:r>
              <a:rPr lang="en-US" altLang="zh-CN" b="1" dirty="0">
                <a:solidFill>
                  <a:srgbClr val="ECEFF1"/>
                </a:solidFill>
                <a:latin typeface="Consolas" panose="020B0609020204030204" pitchFamily="49" charset="0"/>
              </a:rPr>
              <a:t> [0. 0. 0.]</a:t>
            </a:r>
          </a:p>
          <a:p>
            <a:r>
              <a:rPr lang="en-US" altLang="zh-CN" b="1" dirty="0">
                <a:solidFill>
                  <a:srgbClr val="ECEFF1"/>
                </a:solidFill>
                <a:latin typeface="Consolas" panose="020B0609020204030204" pitchFamily="49" charset="0"/>
              </a:rPr>
              <a:t> [0. 0. 0.]</a:t>
            </a:r>
          </a:p>
          <a:p>
            <a:r>
              <a:rPr lang="en-US" altLang="zh-CN" b="1" dirty="0">
                <a:solidFill>
                  <a:srgbClr val="ECEFF1"/>
                </a:solidFill>
                <a:latin typeface="Consolas" panose="020B0609020204030204" pitchFamily="49" charset="0"/>
              </a:rPr>
              <a:t> [0. 0. 0.]], shape=(8, 3), </a:t>
            </a:r>
            <a:r>
              <a:rPr lang="en-US" altLang="zh-CN" b="1" dirty="0" err="1">
                <a:solidFill>
                  <a:srgbClr val="ECEFF1"/>
                </a:solidFill>
                <a:latin typeface="Consolas" panose="020B0609020204030204" pitchFamily="49" charset="0"/>
              </a:rPr>
              <a:t>dtype</a:t>
            </a:r>
            <a:r>
              <a:rPr lang="en-US" altLang="zh-CN" b="1" dirty="0">
                <a:solidFill>
                  <a:srgbClr val="ECEFF1"/>
                </a:solidFill>
                <a:latin typeface="Consolas" panose="020B0609020204030204" pitchFamily="49" charset="0"/>
              </a:rPr>
              <a:t>=float32)</a:t>
            </a:r>
            <a:endParaRPr lang="zh-CN" altLang="zh-CN" b="1" dirty="0">
              <a:solidFill>
                <a:srgbClr val="ECEFF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75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1208553" y="1559128"/>
            <a:ext cx="6140113" cy="12304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uniform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minval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maxval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int32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146050" indent="0">
              <a:buNone/>
            </a:pP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b="1" dirty="0">
              <a:solidFill>
                <a:srgbClr val="ECEFF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 b="1" dirty="0">
                <a:solidFill>
                  <a:srgbClr val="ECEFF1"/>
                </a:solidFill>
              </a:rPr>
            </a:br>
            <a:endParaRPr sz="1400" b="1" dirty="0">
              <a:solidFill>
                <a:srgbClr val="F06292"/>
              </a:solidFill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1100211" y="281636"/>
            <a:ext cx="7148947" cy="970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rgbClr val="F06292"/>
                </a:solidFill>
              </a:rPr>
              <a:t># </a:t>
            </a:r>
            <a:r>
              <a:rPr lang="zh-CN" altLang="en-US" sz="1800" b="1" dirty="0">
                <a:solidFill>
                  <a:schemeClr val="bg1"/>
                </a:solidFill>
              </a:rPr>
              <a:t>将多个矩阵组合成一个新的数组，可以得到一个 </a:t>
            </a:r>
            <a:r>
              <a:rPr lang="en-US" altLang="zh-CN" sz="1800" b="1" dirty="0">
                <a:solidFill>
                  <a:schemeClr val="bg1"/>
                </a:solidFill>
              </a:rPr>
              <a:t>3D </a:t>
            </a:r>
            <a:r>
              <a:rPr lang="zh-CN" altLang="en-US" sz="1800" b="1" dirty="0">
                <a:solidFill>
                  <a:schemeClr val="bg1"/>
                </a:solidFill>
              </a:rPr>
              <a:t>张量</a:t>
            </a:r>
            <a:endParaRPr lang="en-US" altLang="zh-CN" sz="1800" b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chemeClr val="bg1"/>
              </a:solidFill>
              <a:sym typeface="Google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rgbClr val="F06292"/>
                </a:solidFill>
              </a:rPr>
              <a:t># </a:t>
            </a:r>
            <a:r>
              <a:rPr lang="zh-CN" altLang="zh-CN" sz="1800" b="1" dirty="0">
                <a:solidFill>
                  <a:schemeClr val="bg1"/>
                </a:solidFill>
              </a:rPr>
              <a:t>统计的是高三年级的学生成绩，高三年级一共有</a:t>
            </a:r>
            <a:r>
              <a:rPr lang="en-US" altLang="zh-CN" sz="1800" b="1" dirty="0">
                <a:solidFill>
                  <a:schemeClr val="bg1"/>
                </a:solidFill>
              </a:rPr>
              <a:t>5</a:t>
            </a:r>
            <a:r>
              <a:rPr lang="zh-CN" altLang="zh-CN" sz="1800" b="1" dirty="0">
                <a:solidFill>
                  <a:schemeClr val="bg1"/>
                </a:solidFill>
              </a:rPr>
              <a:t>个班级</a:t>
            </a:r>
            <a:endParaRPr sz="1800" b="1" dirty="0">
              <a:solidFill>
                <a:schemeClr val="bg1"/>
              </a:solidFill>
              <a:sym typeface="Google Sans Medium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47BD6EE-59E7-554B-A658-161BCE495DC8}"/>
              </a:ext>
            </a:extLst>
          </p:cNvPr>
          <p:cNvSpPr txBox="1"/>
          <p:nvPr/>
        </p:nvSpPr>
        <p:spPr>
          <a:xfrm>
            <a:off x="1242782" y="2969133"/>
            <a:ext cx="4618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dirty="0">
                <a:solidFill>
                  <a:schemeClr val="bg1"/>
                </a:solidFill>
              </a:rPr>
              <a:t>股票价格数据集</a:t>
            </a:r>
            <a:r>
              <a:rPr lang="en-US" altLang="zh-CN" sz="1800" b="1" dirty="0">
                <a:solidFill>
                  <a:schemeClr val="bg1"/>
                </a:solidFill>
              </a:rPr>
              <a:t>:  [250</a:t>
            </a:r>
            <a:r>
              <a:rPr lang="zh-CN" altLang="zh-CN" sz="1800" b="1" dirty="0">
                <a:solidFill>
                  <a:schemeClr val="bg1"/>
                </a:solidFill>
              </a:rPr>
              <a:t>，</a:t>
            </a:r>
            <a:r>
              <a:rPr lang="en-US" altLang="zh-CN" sz="1800" b="1" dirty="0">
                <a:solidFill>
                  <a:schemeClr val="bg1"/>
                </a:solidFill>
              </a:rPr>
              <a:t>390</a:t>
            </a:r>
            <a:r>
              <a:rPr lang="zh-CN" altLang="zh-CN" sz="1800" b="1" dirty="0">
                <a:solidFill>
                  <a:schemeClr val="bg1"/>
                </a:solidFill>
              </a:rPr>
              <a:t>，</a:t>
            </a:r>
            <a:r>
              <a:rPr lang="en-US" altLang="zh-CN" sz="1800" b="1" dirty="0">
                <a:solidFill>
                  <a:schemeClr val="bg1"/>
                </a:solidFill>
              </a:rPr>
              <a:t>3] 3D</a:t>
            </a:r>
            <a:r>
              <a:rPr lang="zh-CN" altLang="zh-CN" sz="1800" b="1" dirty="0">
                <a:solidFill>
                  <a:schemeClr val="bg1"/>
                </a:solidFill>
              </a:rPr>
              <a:t>张量</a:t>
            </a:r>
            <a:endParaRPr lang="zh-CN" altLang="en-US" sz="1800" b="1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AEF9AA-3358-DCC2-9408-C610D42DF698}"/>
              </a:ext>
            </a:extLst>
          </p:cNvPr>
          <p:cNvSpPr txBox="1"/>
          <p:nvPr/>
        </p:nvSpPr>
        <p:spPr>
          <a:xfrm>
            <a:off x="1242782" y="3621068"/>
            <a:ext cx="4618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dirty="0">
                <a:solidFill>
                  <a:schemeClr val="bg1"/>
                </a:solidFill>
              </a:rPr>
              <a:t>推特的文本数据</a:t>
            </a:r>
            <a:r>
              <a:rPr lang="en-US" altLang="zh-CN" sz="1800" b="1" dirty="0">
                <a:solidFill>
                  <a:schemeClr val="bg1"/>
                </a:solidFill>
              </a:rPr>
              <a:t>: [1000,140,128]  3D</a:t>
            </a:r>
            <a:r>
              <a:rPr lang="zh-CN" altLang="zh-CN" sz="1800" b="1" dirty="0">
                <a:solidFill>
                  <a:schemeClr val="bg1"/>
                </a:solidFill>
              </a:rPr>
              <a:t>张量</a:t>
            </a:r>
            <a:endParaRPr lang="zh-CN" alt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887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69D6AADA-20B7-4D93-84F0-2F2363E10B54}"/>
              </a:ext>
            </a:extLst>
          </p:cNvPr>
          <p:cNvSpPr txBox="1">
            <a:spLocks/>
          </p:cNvSpPr>
          <p:nvPr/>
        </p:nvSpPr>
        <p:spPr>
          <a:xfrm>
            <a:off x="657657" y="115698"/>
            <a:ext cx="1376516" cy="57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CN" sz="2400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  <a:cs typeface="Arial"/>
                <a:sym typeface="Arial"/>
              </a:rPr>
              <a:t>4D </a:t>
            </a:r>
            <a:r>
              <a:rPr lang="zh-CN" altLang="en-US" sz="2400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  <a:cs typeface="Arial"/>
                <a:sym typeface="Arial"/>
              </a:rPr>
              <a:t>张量</a:t>
            </a:r>
            <a:endParaRPr lang="zh-TW" altLang="en-US" sz="2400" dirty="0">
              <a:solidFill>
                <a:srgbClr val="002060"/>
              </a:solidFill>
              <a:latin typeface="Raleway" pitchFamily="2" charset="0"/>
              <a:ea typeface="微软雅黑 Light" panose="020B0502040204020203" pitchFamily="34" charset="-122"/>
              <a:cs typeface="Arial"/>
              <a:sym typeface="Arial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5461CF2-94F9-1B4D-5E6D-936FB08E0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686" y="916855"/>
            <a:ext cx="4171479" cy="340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EF423D3-0E9E-45FF-9F35-3E51D682FAEC}"/>
              </a:ext>
            </a:extLst>
          </p:cNvPr>
          <p:cNvSpPr txBox="1"/>
          <p:nvPr/>
        </p:nvSpPr>
        <p:spPr>
          <a:xfrm>
            <a:off x="428861" y="1751760"/>
            <a:ext cx="4114799" cy="1527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图像通常具有三个维度：</a:t>
            </a:r>
            <a:r>
              <a:rPr lang="zh-CN" altLang="en-US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Raleway" pitchFamily="2" charset="0"/>
                <a:ea typeface="微软雅黑 Light" panose="020B0502040204020203" pitchFamily="34" charset="-122"/>
              </a:rPr>
              <a:t>高度、宽度和颜色深度</a:t>
            </a:r>
            <a:r>
              <a:rPr lang="zh-CN" altLang="en-US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。灰度图像（比如 </a:t>
            </a:r>
            <a:r>
              <a:rPr lang="en-US" altLang="zh-CN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MNIST </a:t>
            </a:r>
            <a:r>
              <a:rPr lang="zh-CN" altLang="en-US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数字图像） 只有一个颜色通道，因此可以保存在 </a:t>
            </a:r>
            <a:r>
              <a:rPr lang="en-US" altLang="zh-CN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2D </a:t>
            </a:r>
            <a:r>
              <a:rPr lang="zh-CN" altLang="en-US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张量中。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E73BD21-7973-8F49-7962-A7E438FB7C20}"/>
              </a:ext>
            </a:extLst>
          </p:cNvPr>
          <p:cNvSpPr txBox="1"/>
          <p:nvPr/>
        </p:nvSpPr>
        <p:spPr>
          <a:xfrm>
            <a:off x="400521" y="2684218"/>
            <a:ext cx="4114799" cy="788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128 </a:t>
            </a:r>
            <a:r>
              <a:rPr lang="zh-CN" altLang="en-US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张彩色图像组成的批量则可以保存在一个形状为</a:t>
            </a: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  <a:latin typeface="Raleway" pitchFamily="2" charset="0"/>
                <a:ea typeface="微软雅黑 Light" panose="020B0502040204020203" pitchFamily="34" charset="-122"/>
              </a:rPr>
              <a:t>(128, 256, 256, 3)</a:t>
            </a:r>
            <a:r>
              <a:rPr lang="zh-CN" altLang="en-US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的张量中。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2EC0FD7-AED1-DD4B-1B75-6E8C68527EDA}"/>
              </a:ext>
            </a:extLst>
          </p:cNvPr>
          <p:cNvSpPr txBox="1"/>
          <p:nvPr/>
        </p:nvSpPr>
        <p:spPr>
          <a:xfrm>
            <a:off x="899119" y="1081147"/>
            <a:ext cx="29149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如果图像大小为 </a:t>
            </a:r>
            <a:r>
              <a:rPr lang="en-US" altLang="zh-CN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256×256</a:t>
            </a:r>
            <a:endParaRPr lang="zh-CN" altLang="en-US" sz="1600" b="1" dirty="0">
              <a:solidFill>
                <a:schemeClr val="accent1"/>
              </a:solidFill>
              <a:latin typeface="Raleway" pitchFamily="2" charset="0"/>
              <a:ea typeface="微软雅黑 Light" panose="020B0502040204020203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6868A00-5A53-6A00-DCAF-4BB13B322AD9}"/>
              </a:ext>
            </a:extLst>
          </p:cNvPr>
          <p:cNvSpPr txBox="1"/>
          <p:nvPr/>
        </p:nvSpPr>
        <p:spPr>
          <a:xfrm>
            <a:off x="400521" y="1657524"/>
            <a:ext cx="3889867" cy="788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128 </a:t>
            </a:r>
            <a:r>
              <a:rPr lang="zh-CN" altLang="en-US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张灰度图像组成的批量可以保存在一个形状为</a:t>
            </a: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  <a:latin typeface="Raleway" pitchFamily="2" charset="0"/>
                <a:ea typeface="微软雅黑 Light" panose="020B0502040204020203" pitchFamily="34" charset="-122"/>
              </a:rPr>
              <a:t>(128, 256, 256, 1)</a:t>
            </a:r>
            <a:r>
              <a:rPr lang="zh-CN" altLang="en-US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的张量中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B14D206-9EE6-CFEC-38C3-4DC8D093A06F}"/>
              </a:ext>
            </a:extLst>
          </p:cNvPr>
          <p:cNvSpPr txBox="1"/>
          <p:nvPr/>
        </p:nvSpPr>
        <p:spPr>
          <a:xfrm>
            <a:off x="467981" y="3617766"/>
            <a:ext cx="4315284" cy="787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</a:pPr>
            <a:r>
              <a:rPr lang="zh-CN" altLang="zh-CN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存储图片数据格式一般定义为：</a:t>
            </a: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  <a:latin typeface="Raleway" pitchFamily="2" charset="0"/>
                <a:ea typeface="微软雅黑 Light" panose="020B0502040204020203" pitchFamily="34" charset="-122"/>
              </a:rPr>
              <a:t>[</a:t>
            </a:r>
            <a:r>
              <a:rPr lang="en-US" altLang="zh-CN" sz="1600" b="1" dirty="0" err="1">
                <a:solidFill>
                  <a:schemeClr val="accent6">
                    <a:lumMod val="75000"/>
                  </a:schemeClr>
                </a:solidFill>
                <a:latin typeface="Raleway" pitchFamily="2" charset="0"/>
                <a:ea typeface="微软雅黑 Light" panose="020B0502040204020203" pitchFamily="34" charset="-122"/>
              </a:rPr>
              <a:t>sample_size</a:t>
            </a: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  <a:latin typeface="Raleway" pitchFamily="2" charset="0"/>
                <a:ea typeface="微软雅黑 Light" panose="020B0502040204020203" pitchFamily="34" charset="-122"/>
              </a:rPr>
              <a:t>, height, width, </a:t>
            </a:r>
            <a:r>
              <a:rPr lang="en-US" altLang="zh-CN" sz="1600" b="1" dirty="0" err="1">
                <a:solidFill>
                  <a:schemeClr val="accent6">
                    <a:lumMod val="75000"/>
                  </a:schemeClr>
                </a:solidFill>
                <a:latin typeface="Raleway" pitchFamily="2" charset="0"/>
                <a:ea typeface="微软雅黑 Light" panose="020B0502040204020203" pitchFamily="34" charset="-122"/>
              </a:rPr>
              <a:t>color_depth</a:t>
            </a: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  <a:latin typeface="Raleway" pitchFamily="2" charset="0"/>
                <a:ea typeface="微软雅黑 Light" panose="020B0502040204020203" pitchFamily="34" charset="-122"/>
              </a:rPr>
              <a:t>]</a:t>
            </a:r>
            <a:endParaRPr lang="zh-CN" altLang="en-US" sz="1600" b="1" dirty="0">
              <a:solidFill>
                <a:schemeClr val="accent6">
                  <a:lumMod val="75000"/>
                </a:schemeClr>
              </a:solidFill>
              <a:latin typeface="Raleway" pitchFamily="2" charset="0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338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4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9"/>
          <p:cNvSpPr txBox="1">
            <a:spLocks noGrp="1"/>
          </p:cNvSpPr>
          <p:nvPr>
            <p:ph type="title"/>
          </p:nvPr>
        </p:nvSpPr>
        <p:spPr>
          <a:xfrm>
            <a:off x="3374853" y="2174324"/>
            <a:ext cx="3069955" cy="7948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MNIST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数据集</a:t>
            </a:r>
            <a:endParaRPr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6895D2A-A493-E6AD-8D63-44C97826E114}"/>
              </a:ext>
            </a:extLst>
          </p:cNvPr>
          <p:cNvSpPr txBox="1"/>
          <p:nvPr/>
        </p:nvSpPr>
        <p:spPr>
          <a:xfrm>
            <a:off x="602315" y="418222"/>
            <a:ext cx="14449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l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Raleway"/>
              </a:rPr>
              <a:t>任务</a:t>
            </a:r>
            <a:r>
              <a:rPr lang="en-US" altLang="zh-CN" sz="3600" b="1" dirty="0">
                <a:solidFill>
                  <a:schemeClr val="l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Raleway"/>
              </a:rPr>
              <a:t>2</a:t>
            </a:r>
            <a:endParaRPr lang="zh-CN" altLang="en-US" sz="3600" b="1" dirty="0">
              <a:solidFill>
                <a:schemeClr val="lt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614718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/>
          </p:nvPr>
        </p:nvSpPr>
        <p:spPr>
          <a:xfrm>
            <a:off x="341118" y="95987"/>
            <a:ext cx="2437445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dirty="0">
                <a:solidFill>
                  <a:srgbClr val="002060"/>
                </a:solidFill>
                <a:latin typeface="微软雅黑 Light" panose="020B0502040204020203" pitchFamily="34" charset="-122"/>
              </a:rPr>
              <a:t>MNIST</a:t>
            </a:r>
            <a:r>
              <a:rPr lang="zh-CN" altLang="en-US" dirty="0">
                <a:solidFill>
                  <a:srgbClr val="002060"/>
                </a:solidFill>
                <a:latin typeface="微软雅黑 Light" panose="020B0502040204020203" pitchFamily="34" charset="-122"/>
              </a:rPr>
              <a:t>数据集</a:t>
            </a:r>
            <a:endParaRPr dirty="0">
              <a:solidFill>
                <a:srgbClr val="002060"/>
              </a:solidFill>
              <a:latin typeface="微软雅黑 Light" panose="020B0502040204020203" pitchFamily="34" charset="-122"/>
            </a:endParaRPr>
          </a:p>
        </p:txBody>
      </p:sp>
      <p:sp>
        <p:nvSpPr>
          <p:cNvPr id="244" name="Google Shape;244;p29"/>
          <p:cNvSpPr txBox="1"/>
          <p:nvPr/>
        </p:nvSpPr>
        <p:spPr>
          <a:xfrm>
            <a:off x="688247" y="1643178"/>
            <a:ext cx="6548716" cy="1297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lvl="0">
              <a:buSzPts val="3000"/>
            </a:pP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Raleway" pitchFamily="2" charset="0"/>
                <a:ea typeface="微软雅黑 Light" panose="020B0502040204020203" pitchFamily="34" charset="-122"/>
                <a:sym typeface="Raleway"/>
              </a:rPr>
              <a:t>Setp1</a:t>
            </a:r>
            <a:r>
              <a:rPr lang="en-US" altLang="zh-CN" sz="2400" b="1" dirty="0">
                <a:solidFill>
                  <a:schemeClr val="bg2"/>
                </a:solidFill>
                <a:latin typeface="Raleway" pitchFamily="2" charset="0"/>
                <a:ea typeface="微软雅黑 Light" panose="020B0502040204020203" pitchFamily="34" charset="-122"/>
                <a:sym typeface="Raleway"/>
              </a:rPr>
              <a:t> </a:t>
            </a:r>
            <a:r>
              <a:rPr lang="zh-CN" altLang="en-US" sz="2400" b="1" dirty="0">
                <a:solidFill>
                  <a:schemeClr val="bg2"/>
                </a:solidFill>
                <a:latin typeface="Raleway" pitchFamily="2" charset="0"/>
                <a:ea typeface="微软雅黑 Light" panose="020B0502040204020203" pitchFamily="34" charset="-122"/>
                <a:sym typeface="Raleway"/>
              </a:rPr>
              <a:t>下载</a:t>
            </a:r>
            <a:r>
              <a:rPr lang="en-US" altLang="zh-CN" sz="2400" b="1" dirty="0" err="1">
                <a:solidFill>
                  <a:schemeClr val="bg2"/>
                </a:solidFill>
                <a:latin typeface="Raleway" pitchFamily="2" charset="0"/>
                <a:ea typeface="微软雅黑 Light" panose="020B0502040204020203" pitchFamily="34" charset="-122"/>
                <a:sym typeface="Raleway"/>
              </a:rPr>
              <a:t>mnist</a:t>
            </a:r>
            <a:r>
              <a:rPr lang="zh-CN" altLang="en-US" sz="2400" b="1" dirty="0">
                <a:solidFill>
                  <a:schemeClr val="bg2"/>
                </a:solidFill>
                <a:latin typeface="Raleway" pitchFamily="2" charset="0"/>
                <a:ea typeface="微软雅黑 Light" panose="020B0502040204020203" pitchFamily="34" charset="-122"/>
                <a:sym typeface="Raleway"/>
              </a:rPr>
              <a:t>数据集</a:t>
            </a:r>
            <a:endParaRPr lang="en-US" altLang="zh-CN" sz="2400" b="1" dirty="0">
              <a:solidFill>
                <a:schemeClr val="bg2"/>
              </a:solidFill>
              <a:latin typeface="Raleway" pitchFamily="2" charset="0"/>
              <a:ea typeface="微软雅黑 Light" panose="020B0502040204020203" pitchFamily="34" charset="-122"/>
              <a:sym typeface="Raleway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Char char="●"/>
            </a:pPr>
            <a:endParaRPr lang="en-US" altLang="zh-CN" sz="2400" dirty="0">
              <a:latin typeface="Raleway"/>
              <a:ea typeface="Raleway"/>
              <a:cs typeface="Raleway"/>
              <a:sym typeface="Raleway"/>
            </a:endParaRPr>
          </a:p>
          <a:p>
            <a:pPr marL="38100">
              <a:buSzPts val="3000"/>
            </a:pP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Raleway" pitchFamily="2" charset="0"/>
                <a:ea typeface="微软雅黑 Light" panose="020B0502040204020203" pitchFamily="34" charset="-122"/>
                <a:sym typeface="Raleway"/>
              </a:rPr>
              <a:t>Setp2</a:t>
            </a:r>
            <a:r>
              <a:rPr lang="en-US" altLang="zh-CN" sz="2400" b="1" dirty="0">
                <a:solidFill>
                  <a:schemeClr val="bg2"/>
                </a:solidFill>
                <a:latin typeface="Raleway" pitchFamily="2" charset="0"/>
                <a:ea typeface="微软雅黑 Light" panose="020B0502040204020203" pitchFamily="34" charset="-122"/>
                <a:sym typeface="Raleway"/>
              </a:rPr>
              <a:t> </a:t>
            </a:r>
            <a:r>
              <a:rPr lang="zh-CN" altLang="en-US" sz="2400" b="1" dirty="0">
                <a:solidFill>
                  <a:schemeClr val="bg2"/>
                </a:solidFill>
                <a:latin typeface="Raleway" pitchFamily="2" charset="0"/>
                <a:ea typeface="微软雅黑 Light" panose="020B0502040204020203" pitchFamily="34" charset="-122"/>
                <a:sym typeface="Raleway"/>
              </a:rPr>
              <a:t>显示训练集中前</a:t>
            </a:r>
            <a:r>
              <a:rPr lang="en-US" altLang="zh-CN" sz="2400" b="1" dirty="0">
                <a:solidFill>
                  <a:schemeClr val="bg2"/>
                </a:solidFill>
                <a:latin typeface="Raleway" pitchFamily="2" charset="0"/>
                <a:ea typeface="微软雅黑 Light" panose="020B0502040204020203" pitchFamily="34" charset="-122"/>
                <a:sym typeface="Raleway"/>
              </a:rPr>
              <a:t>10</a:t>
            </a:r>
            <a:r>
              <a:rPr lang="zh-CN" altLang="en-US" sz="2400" b="1" dirty="0">
                <a:solidFill>
                  <a:schemeClr val="bg2"/>
                </a:solidFill>
                <a:latin typeface="Raleway" pitchFamily="2" charset="0"/>
                <a:ea typeface="微软雅黑 Light" panose="020B0502040204020203" pitchFamily="34" charset="-122"/>
                <a:sym typeface="Raleway"/>
              </a:rPr>
              <a:t>个样本图形</a:t>
            </a:r>
            <a:endParaRPr lang="en-US" altLang="zh-CN" sz="2400" b="1" dirty="0">
              <a:solidFill>
                <a:schemeClr val="bg2"/>
              </a:solidFill>
              <a:latin typeface="Raleway" pitchFamily="2" charset="0"/>
              <a:ea typeface="微软雅黑 Light" panose="020B0502040204020203" pitchFamily="34" charset="-122"/>
              <a:sym typeface="Raleway"/>
            </a:endParaRPr>
          </a:p>
        </p:txBody>
      </p:sp>
      <p:pic>
        <p:nvPicPr>
          <p:cNvPr id="4" name="图片 3" descr="2-1">
            <a:extLst>
              <a:ext uri="{FF2B5EF4-FFF2-40B4-BE49-F238E27FC236}">
                <a16:creationId xmlns:a16="http://schemas.microsoft.com/office/drawing/2014/main" id="{B05F985B-68E9-95FC-C7D7-2731BA9EF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653" y="3596864"/>
            <a:ext cx="3975100" cy="7829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737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 txBox="1">
            <a:spLocks noGrp="1"/>
          </p:cNvSpPr>
          <p:nvPr>
            <p:ph type="title"/>
          </p:nvPr>
        </p:nvSpPr>
        <p:spPr>
          <a:xfrm>
            <a:off x="1321121" y="2481341"/>
            <a:ext cx="4830298" cy="824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bg1"/>
                </a:solidFill>
                <a:ea typeface="微软雅黑 Light" panose="020B0502040204020203" pitchFamily="34" charset="-122"/>
              </a:rPr>
              <a:t>了解</a:t>
            </a:r>
            <a:r>
              <a:rPr lang="en-US" altLang="zh-CN" dirty="0">
                <a:solidFill>
                  <a:schemeClr val="bg1"/>
                </a:solidFill>
                <a:ea typeface="微软雅黑 Light" panose="020B0502040204020203" pitchFamily="34" charset="-122"/>
              </a:rPr>
              <a:t>TensorFlow</a:t>
            </a:r>
            <a:r>
              <a:rPr lang="zh-CN" altLang="en-US" dirty="0">
                <a:solidFill>
                  <a:schemeClr val="bg1"/>
                </a:solidFill>
                <a:ea typeface="微软雅黑 Light" panose="020B0502040204020203" pitchFamily="34" charset="-122"/>
              </a:rPr>
              <a:t>架构</a:t>
            </a:r>
            <a:endParaRPr dirty="0">
              <a:solidFill>
                <a:schemeClr val="bg1"/>
              </a:solidFill>
              <a:ea typeface="微软雅黑 Light" panose="020B0502040204020203" pitchFamily="34" charset="-122"/>
            </a:endParaRPr>
          </a:p>
        </p:txBody>
      </p:sp>
      <p:pic>
        <p:nvPicPr>
          <p:cNvPr id="5" name="Google Shape;432;p55">
            <a:extLst>
              <a:ext uri="{FF2B5EF4-FFF2-40B4-BE49-F238E27FC236}">
                <a16:creationId xmlns:a16="http://schemas.microsoft.com/office/drawing/2014/main" id="{05B15CD0-C1BC-49CE-9259-745E739E202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3046" y="1844974"/>
            <a:ext cx="1755452" cy="220381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94;p49">
            <a:extLst>
              <a:ext uri="{FF2B5EF4-FFF2-40B4-BE49-F238E27FC236}">
                <a16:creationId xmlns:a16="http://schemas.microsoft.com/office/drawing/2014/main" id="{BF0C8F0A-B688-ECD1-9C49-6C3589437305}"/>
              </a:ext>
            </a:extLst>
          </p:cNvPr>
          <p:cNvSpPr txBox="1">
            <a:spLocks/>
          </p:cNvSpPr>
          <p:nvPr/>
        </p:nvSpPr>
        <p:spPr>
          <a:xfrm>
            <a:off x="593349" y="325737"/>
            <a:ext cx="1548401" cy="824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 dirty="0"/>
              <a:t>任务</a:t>
            </a:r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3263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1092284" y="894878"/>
            <a:ext cx="7148512" cy="2193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tensorflow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buNone/>
            </a:pP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buNone/>
            </a:pP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mnist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keras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.datasets.mnist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buNone/>
            </a:pPr>
            <a:r>
              <a:rPr lang="en-US" altLang="zh-CN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zh-CN" altLang="en-US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加载数据集</a:t>
            </a:r>
            <a:endParaRPr lang="zh-CN" altLang="en-US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y_test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=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mnist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.load_data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146050" indent="0">
              <a:buNone/>
            </a:pPr>
            <a:r>
              <a:rPr lang="en-US" altLang="zh-CN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zh-CN" altLang="en-US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标准化处理</a:t>
            </a:r>
            <a:endParaRPr lang="zh-CN" altLang="en-US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buNone/>
            </a:pP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255.0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255.0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buNone/>
            </a:pP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.shape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.shape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" sz="1400" b="1" dirty="0">
                <a:solidFill>
                  <a:srgbClr val="ECEFF1"/>
                </a:solidFill>
              </a:rPr>
            </a:br>
            <a:endParaRPr sz="1400" b="1" dirty="0">
              <a:solidFill>
                <a:srgbClr val="F06292"/>
              </a:solidFill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997526" y="195753"/>
            <a:ext cx="7148947" cy="42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rgbClr val="F06292"/>
                </a:solidFill>
              </a:rPr>
              <a:t># </a:t>
            </a:r>
            <a:r>
              <a:rPr lang="en-US" altLang="zh-CN" sz="1800" b="1" dirty="0">
                <a:solidFill>
                  <a:schemeClr val="bg1"/>
                </a:solidFill>
              </a:rPr>
              <a:t>  </a:t>
            </a:r>
            <a:r>
              <a:rPr lang="zh-CN" altLang="en-US" sz="1800" b="1" dirty="0">
                <a:solidFill>
                  <a:schemeClr val="bg1"/>
                </a:solidFill>
              </a:rPr>
              <a:t>下载</a:t>
            </a:r>
            <a:r>
              <a:rPr lang="en-US" altLang="zh-CN" sz="1800" b="1" dirty="0" err="1">
                <a:solidFill>
                  <a:schemeClr val="bg1"/>
                </a:solidFill>
              </a:rPr>
              <a:t>mnist</a:t>
            </a:r>
            <a:r>
              <a:rPr lang="zh-CN" altLang="en-US" sz="1800" b="1" dirty="0">
                <a:solidFill>
                  <a:schemeClr val="bg1"/>
                </a:solidFill>
              </a:rPr>
              <a:t>数据集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E73D87-78C1-2D40-4C0A-28BA6B4FDEEF}"/>
              </a:ext>
            </a:extLst>
          </p:cNvPr>
          <p:cNvSpPr txBox="1"/>
          <p:nvPr/>
        </p:nvSpPr>
        <p:spPr>
          <a:xfrm>
            <a:off x="1174533" y="3439931"/>
            <a:ext cx="773202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F06292"/>
                </a:solidFill>
              </a:rPr>
              <a:t># </a:t>
            </a:r>
            <a:r>
              <a:rPr lang="zh-CN" altLang="en-US" sz="1400" b="1" dirty="0">
                <a:solidFill>
                  <a:srgbClr val="F06292"/>
                </a:solidFill>
              </a:rPr>
              <a:t>运行结果</a:t>
            </a:r>
            <a:br>
              <a:rPr lang="zh-CN" altLang="en-US" sz="1400" b="1" dirty="0">
                <a:solidFill>
                  <a:srgbClr val="ECEFF1"/>
                </a:solidFill>
              </a:rPr>
            </a:br>
            <a:r>
              <a:rPr lang="x-none" altLang="zh-CN" dirty="0">
                <a:solidFill>
                  <a:schemeClr val="bg1"/>
                </a:solidFill>
              </a:rPr>
              <a:t>Downloading data from https://storage.googleapis.com/tensorflow/tf-keras-datasets/mnist.npz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x-none" altLang="zh-CN" dirty="0">
                <a:solidFill>
                  <a:schemeClr val="bg1"/>
                </a:solidFill>
              </a:rPr>
              <a:t>11493376/11490434 [==============================] - 0s 0us/step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x-none" altLang="zh-CN" dirty="0">
                <a:solidFill>
                  <a:srgbClr val="00B0F0"/>
                </a:solidFill>
              </a:rPr>
              <a:t>(60000, 28, 28) (60000, 10)</a:t>
            </a:r>
            <a:endParaRPr lang="zh-CN" altLang="zh-CN" dirty="0">
              <a:solidFill>
                <a:srgbClr val="00B0F0"/>
              </a:solidFill>
            </a:endParaRPr>
          </a:p>
        </p:txBody>
      </p:sp>
      <p:sp>
        <p:nvSpPr>
          <p:cNvPr id="2" name="标注: 线形 1">
            <a:extLst>
              <a:ext uri="{FF2B5EF4-FFF2-40B4-BE49-F238E27FC236}">
                <a16:creationId xmlns:a16="http://schemas.microsoft.com/office/drawing/2014/main" id="{C9B668BE-F44C-01C3-3318-7EE0B02621AB}"/>
              </a:ext>
            </a:extLst>
          </p:cNvPr>
          <p:cNvSpPr/>
          <p:nvPr/>
        </p:nvSpPr>
        <p:spPr>
          <a:xfrm>
            <a:off x="5354347" y="1065370"/>
            <a:ext cx="3588126" cy="745508"/>
          </a:xfrm>
          <a:prstGeom prst="borderCallout1">
            <a:avLst>
              <a:gd name="adj1" fmla="val 155104"/>
              <a:gd name="adj2" fmla="val 39930"/>
              <a:gd name="adj3" fmla="val 155912"/>
              <a:gd name="adj4" fmla="val -112737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8100">
              <a:buSzPts val="3000"/>
            </a:pPr>
            <a:r>
              <a:rPr lang="en-US" altLang="zh-CN" b="1" dirty="0">
                <a:solidFill>
                  <a:schemeClr val="bg1"/>
                </a:solidFill>
                <a:latin typeface="Raleway" pitchFamily="2" charset="0"/>
                <a:ea typeface="微软雅黑 Light" panose="020B0502040204020203" pitchFamily="34" charset="-122"/>
                <a:cs typeface="Arial"/>
              </a:rPr>
              <a:t>load_data()</a:t>
            </a:r>
            <a:r>
              <a:rPr lang="zh-CN" altLang="zh-CN" b="1" dirty="0">
                <a:solidFill>
                  <a:schemeClr val="bg1"/>
                </a:solidFill>
                <a:latin typeface="Raleway" pitchFamily="2" charset="0"/>
                <a:ea typeface="微软雅黑 Light" panose="020B0502040204020203" pitchFamily="34" charset="-122"/>
                <a:cs typeface="Arial"/>
              </a:rPr>
              <a:t>函数返回两个元组</a:t>
            </a:r>
            <a:r>
              <a:rPr lang="en-US" altLang="zh-CN" b="1" dirty="0">
                <a:solidFill>
                  <a:schemeClr val="bg1"/>
                </a:solidFill>
                <a:latin typeface="Raleway" pitchFamily="2" charset="0"/>
                <a:ea typeface="微软雅黑 Light" panose="020B0502040204020203" pitchFamily="34" charset="-122"/>
                <a:cs typeface="Arial"/>
              </a:rPr>
              <a:t>(tuple)</a:t>
            </a:r>
            <a:r>
              <a:rPr lang="zh-CN" altLang="zh-CN" b="1" dirty="0">
                <a:solidFill>
                  <a:schemeClr val="bg1"/>
                </a:solidFill>
                <a:latin typeface="Raleway" pitchFamily="2" charset="0"/>
                <a:ea typeface="微软雅黑 Light" panose="020B0502040204020203" pitchFamily="34" charset="-122"/>
                <a:cs typeface="Arial"/>
              </a:rPr>
              <a:t>对象，第一个是训练集</a:t>
            </a:r>
            <a:r>
              <a:rPr lang="en-US" altLang="zh-CN" b="1" dirty="0">
                <a:solidFill>
                  <a:schemeClr val="bg1"/>
                </a:solidFill>
                <a:latin typeface="Raleway" pitchFamily="2" charset="0"/>
                <a:ea typeface="微软雅黑 Light" panose="020B0502040204020203" pitchFamily="34" charset="-122"/>
                <a:cs typeface="Arial"/>
              </a:rPr>
              <a:t>(</a:t>
            </a:r>
            <a:r>
              <a:rPr lang="en-US" altLang="zh-CN" b="1" dirty="0" err="1">
                <a:solidFill>
                  <a:schemeClr val="bg1"/>
                </a:solidFill>
                <a:latin typeface="Raleway" pitchFamily="2" charset="0"/>
                <a:ea typeface="微软雅黑 Light" panose="020B0502040204020203" pitchFamily="34" charset="-122"/>
                <a:cs typeface="Arial"/>
              </a:rPr>
              <a:t>x_train</a:t>
            </a:r>
            <a:r>
              <a:rPr lang="en-US" altLang="zh-CN" b="1" dirty="0">
                <a:solidFill>
                  <a:schemeClr val="bg1"/>
                </a:solidFill>
                <a:latin typeface="Raleway" pitchFamily="2" charset="0"/>
                <a:ea typeface="微软雅黑 Light" panose="020B0502040204020203" pitchFamily="34" charset="-122"/>
                <a:cs typeface="Arial"/>
              </a:rPr>
              <a:t>, </a:t>
            </a:r>
            <a:r>
              <a:rPr lang="en-US" altLang="zh-CN" b="1" dirty="0" err="1">
                <a:solidFill>
                  <a:schemeClr val="bg1"/>
                </a:solidFill>
                <a:latin typeface="Raleway" pitchFamily="2" charset="0"/>
                <a:ea typeface="微软雅黑 Light" panose="020B0502040204020203" pitchFamily="34" charset="-122"/>
                <a:cs typeface="Arial"/>
              </a:rPr>
              <a:t>y_train</a:t>
            </a:r>
            <a:r>
              <a:rPr lang="en-US" altLang="zh-CN" b="1" dirty="0">
                <a:solidFill>
                  <a:schemeClr val="bg1"/>
                </a:solidFill>
                <a:latin typeface="Raleway" pitchFamily="2" charset="0"/>
                <a:ea typeface="微软雅黑 Light" panose="020B0502040204020203" pitchFamily="34" charset="-122"/>
                <a:cs typeface="Arial"/>
              </a:rPr>
              <a:t>)</a:t>
            </a:r>
            <a:r>
              <a:rPr lang="zh-CN" altLang="zh-CN" b="1" dirty="0">
                <a:solidFill>
                  <a:schemeClr val="bg1"/>
                </a:solidFill>
                <a:latin typeface="Raleway" pitchFamily="2" charset="0"/>
                <a:ea typeface="微软雅黑 Light" panose="020B0502040204020203" pitchFamily="34" charset="-122"/>
                <a:cs typeface="Arial"/>
              </a:rPr>
              <a:t>，第二个是测试集</a:t>
            </a:r>
            <a:r>
              <a:rPr lang="en-US" altLang="zh-CN" b="1" dirty="0">
                <a:solidFill>
                  <a:schemeClr val="bg1"/>
                </a:solidFill>
                <a:latin typeface="Raleway" pitchFamily="2" charset="0"/>
                <a:ea typeface="微软雅黑 Light" panose="020B0502040204020203" pitchFamily="34" charset="-122"/>
                <a:cs typeface="Arial"/>
              </a:rPr>
              <a:t>(</a:t>
            </a:r>
            <a:r>
              <a:rPr lang="en-US" altLang="zh-CN" b="1" dirty="0" err="1">
                <a:solidFill>
                  <a:schemeClr val="bg1"/>
                </a:solidFill>
                <a:latin typeface="Raleway" pitchFamily="2" charset="0"/>
                <a:ea typeface="微软雅黑 Light" panose="020B0502040204020203" pitchFamily="34" charset="-122"/>
                <a:cs typeface="Arial"/>
              </a:rPr>
              <a:t>x_test</a:t>
            </a:r>
            <a:r>
              <a:rPr lang="en-US" altLang="zh-CN" b="1" dirty="0">
                <a:solidFill>
                  <a:schemeClr val="bg1"/>
                </a:solidFill>
                <a:latin typeface="Raleway" pitchFamily="2" charset="0"/>
                <a:ea typeface="微软雅黑 Light" panose="020B0502040204020203" pitchFamily="34" charset="-122"/>
                <a:cs typeface="Arial"/>
              </a:rPr>
              <a:t>, </a:t>
            </a:r>
            <a:r>
              <a:rPr lang="en-US" altLang="zh-CN" b="1" dirty="0" err="1">
                <a:solidFill>
                  <a:schemeClr val="bg1"/>
                </a:solidFill>
                <a:latin typeface="Raleway" pitchFamily="2" charset="0"/>
                <a:ea typeface="微软雅黑 Light" panose="020B0502040204020203" pitchFamily="34" charset="-122"/>
                <a:cs typeface="Arial"/>
              </a:rPr>
              <a:t>y_test</a:t>
            </a:r>
            <a:r>
              <a:rPr lang="en-US" altLang="zh-CN" b="1" dirty="0">
                <a:solidFill>
                  <a:schemeClr val="bg1"/>
                </a:solidFill>
                <a:latin typeface="Raleway" pitchFamily="2" charset="0"/>
                <a:ea typeface="微软雅黑 Light" panose="020B0502040204020203" pitchFamily="34" charset="-122"/>
                <a:cs typeface="Arial"/>
              </a:rPr>
              <a:t>)</a:t>
            </a:r>
            <a:r>
              <a:rPr lang="zh-CN" altLang="zh-CN" b="1" dirty="0">
                <a:solidFill>
                  <a:schemeClr val="bg1"/>
                </a:solidFill>
                <a:latin typeface="Raleway" pitchFamily="2" charset="0"/>
                <a:ea typeface="微软雅黑 Light" panose="020B0502040204020203" pitchFamily="34" charset="-122"/>
                <a:cs typeface="Arial"/>
              </a:rPr>
              <a:t>。</a:t>
            </a:r>
            <a:endParaRPr lang="zh-CN" altLang="en-US" b="1" dirty="0">
              <a:solidFill>
                <a:schemeClr val="bg1"/>
              </a:solidFill>
              <a:latin typeface="Raleway" pitchFamily="2" charset="0"/>
              <a:ea typeface="微软雅黑 Light" panose="020B0502040204020203" pitchFamily="34" charset="-122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507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  <p:bldP spid="2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2-3">
            <a:extLst>
              <a:ext uri="{FF2B5EF4-FFF2-40B4-BE49-F238E27FC236}">
                <a16:creationId xmlns:a16="http://schemas.microsoft.com/office/drawing/2014/main" id="{68009D8D-8918-44A2-B522-A84846CE75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351" y="2801025"/>
            <a:ext cx="3479800" cy="15284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414248B-409C-4FD8-B89D-381EAA3C16C7}"/>
              </a:ext>
            </a:extLst>
          </p:cNvPr>
          <p:cNvSpPr txBox="1"/>
          <p:nvPr/>
        </p:nvSpPr>
        <p:spPr>
          <a:xfrm>
            <a:off x="719545" y="896015"/>
            <a:ext cx="6773648" cy="1527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每个元组的第一个元素是多个训练图片数据</a:t>
            </a:r>
            <a:r>
              <a:rPr lang="en-US" altLang="zh-CN" sz="1600" b="1" dirty="0" err="1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x_train</a:t>
            </a:r>
            <a:r>
              <a:rPr lang="zh-CN" altLang="en-US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，第二个元素是训练图片对应的类别数字</a:t>
            </a:r>
            <a:r>
              <a:rPr lang="en-US" altLang="zh-CN" sz="1600" b="1" dirty="0" err="1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y_train</a:t>
            </a:r>
            <a:r>
              <a:rPr lang="zh-CN" altLang="en-US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。</a:t>
            </a:r>
            <a:endParaRPr lang="en-US" altLang="zh-CN" sz="1600" b="1" dirty="0">
              <a:solidFill>
                <a:schemeClr val="accent1"/>
              </a:solidFill>
              <a:latin typeface="Raleway" pitchFamily="2" charset="0"/>
              <a:ea typeface="微软雅黑 Light" panose="020B0502040204020203" pitchFamily="34" charset="-122"/>
            </a:endParaRPr>
          </a:p>
          <a:p>
            <a:pPr indent="266700" algn="just"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其中训练集</a:t>
            </a:r>
            <a:r>
              <a:rPr lang="en-US" altLang="zh-CN" sz="1600" b="1" dirty="0" err="1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x_train</a:t>
            </a:r>
            <a:r>
              <a:rPr lang="zh-CN" altLang="en-US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的</a:t>
            </a:r>
            <a:r>
              <a:rPr lang="en-US" altLang="zh-CN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shape</a:t>
            </a:r>
            <a:r>
              <a:rPr lang="zh-CN" altLang="en-US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为</a:t>
            </a:r>
            <a:r>
              <a:rPr lang="en-US" altLang="zh-CN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(60000,28,28)</a:t>
            </a:r>
            <a:r>
              <a:rPr lang="zh-CN" altLang="en-US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，代表了</a:t>
            </a:r>
            <a:r>
              <a:rPr lang="en-US" altLang="zh-CN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60000 </a:t>
            </a:r>
            <a:r>
              <a:rPr lang="zh-CN" altLang="en-US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个样本，每个样本由</a:t>
            </a:r>
            <a:r>
              <a:rPr lang="en-US" altLang="zh-CN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28 </a:t>
            </a:r>
            <a:r>
              <a:rPr lang="zh-CN" altLang="en-US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行、</a:t>
            </a:r>
            <a:r>
              <a:rPr lang="en-US" altLang="zh-CN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28 </a:t>
            </a:r>
            <a:r>
              <a:rPr lang="zh-CN" altLang="en-US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列构成，由于是灰度图片，故没有</a:t>
            </a:r>
            <a:r>
              <a:rPr lang="en-US" altLang="zh-CN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RGB </a:t>
            </a:r>
            <a:r>
              <a:rPr lang="zh-CN" altLang="en-US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通道。</a:t>
            </a:r>
          </a:p>
        </p:txBody>
      </p:sp>
      <p:sp>
        <p:nvSpPr>
          <p:cNvPr id="8" name="Google Shape;243;p29">
            <a:extLst>
              <a:ext uri="{FF2B5EF4-FFF2-40B4-BE49-F238E27FC236}">
                <a16:creationId xmlns:a16="http://schemas.microsoft.com/office/drawing/2014/main" id="{2C52C220-2186-4DC9-DAD0-9D44688F16ED}"/>
              </a:ext>
            </a:extLst>
          </p:cNvPr>
          <p:cNvSpPr txBox="1">
            <a:spLocks/>
          </p:cNvSpPr>
          <p:nvPr/>
        </p:nvSpPr>
        <p:spPr>
          <a:xfrm>
            <a:off x="341118" y="95987"/>
            <a:ext cx="2437445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 baseline="0">
                <a:solidFill>
                  <a:schemeClr val="dk2"/>
                </a:solidFill>
                <a:latin typeface="Raleway"/>
                <a:ea typeface="微软雅黑 Light" panose="020B0502040204020203" pitchFamily="34" charset="-122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CN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</a:rPr>
              <a:t> </a:t>
            </a:r>
            <a:r>
              <a:rPr lang="en-US" altLang="zh-CN" dirty="0">
                <a:solidFill>
                  <a:srgbClr val="002060"/>
                </a:solidFill>
                <a:latin typeface="微软雅黑 Light" panose="020B0502040204020203" pitchFamily="34" charset="-122"/>
              </a:rPr>
              <a:t>MNIST</a:t>
            </a:r>
            <a:r>
              <a:rPr lang="zh-CN" altLang="en-US" dirty="0">
                <a:solidFill>
                  <a:srgbClr val="002060"/>
                </a:solidFill>
                <a:latin typeface="微软雅黑 Light" panose="020B0502040204020203" pitchFamily="34" charset="-122"/>
              </a:rPr>
              <a:t>数据集</a:t>
            </a:r>
          </a:p>
        </p:txBody>
      </p:sp>
    </p:spTree>
    <p:extLst>
      <p:ext uri="{BB962C8B-B14F-4D97-AF65-F5344CB8AC3E}">
        <p14:creationId xmlns:p14="http://schemas.microsoft.com/office/powerpoint/2010/main" val="1049447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3CC1EB34-E40B-4EC3-AADF-7FB41C7D9F6A}"/>
              </a:ext>
            </a:extLst>
          </p:cNvPr>
          <p:cNvSpPr txBox="1"/>
          <p:nvPr/>
        </p:nvSpPr>
        <p:spPr>
          <a:xfrm>
            <a:off x="678467" y="981099"/>
            <a:ext cx="7640375" cy="1158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  <a:sym typeface="Raleway"/>
              </a:rPr>
              <a:t>MNIST</a:t>
            </a:r>
            <a:r>
              <a:rPr lang="zh-CN" altLang="en-US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  <a:sym typeface="Raleway"/>
              </a:rPr>
              <a:t>是灰度图片，则使用一个数值来表示灰度强度，</a:t>
            </a:r>
            <a:r>
              <a:rPr lang="en-US" altLang="zh-CN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  <a:sym typeface="Raleway"/>
              </a:rPr>
              <a:t>0</a:t>
            </a:r>
            <a:r>
              <a:rPr lang="zh-CN" altLang="en-US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  <a:sym typeface="Raleway"/>
              </a:rPr>
              <a:t>表示纯黑，</a:t>
            </a:r>
            <a:r>
              <a:rPr lang="en-US" altLang="zh-CN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  <a:sym typeface="Raleway"/>
              </a:rPr>
              <a:t>255</a:t>
            </a:r>
            <a:r>
              <a:rPr lang="zh-CN" altLang="en-US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  <a:sym typeface="Raleway"/>
              </a:rPr>
              <a:t>表示纯白。每张图片是 </a:t>
            </a:r>
            <a:r>
              <a:rPr lang="en-US" altLang="zh-CN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  <a:sym typeface="Raleway"/>
              </a:rPr>
              <a:t>28 x 28 </a:t>
            </a:r>
            <a:r>
              <a:rPr lang="zh-CN" altLang="en-US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  <a:sym typeface="Raleway"/>
              </a:rPr>
              <a:t>像素，即</a:t>
            </a:r>
            <a:r>
              <a:rPr lang="en-US" altLang="zh-CN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  <a:sym typeface="Raleway"/>
              </a:rPr>
              <a:t>784</a:t>
            </a:r>
            <a:r>
              <a:rPr lang="zh-CN" altLang="en-US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  <a:sym typeface="Raleway"/>
              </a:rPr>
              <a:t>个像素点，可以把它展开形成一个向量，即长度为 </a:t>
            </a:r>
            <a:r>
              <a:rPr lang="en-US" altLang="zh-CN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  <a:sym typeface="Raleway"/>
              </a:rPr>
              <a:t>784 </a:t>
            </a:r>
            <a:r>
              <a:rPr lang="zh-CN" altLang="en-US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  <a:sym typeface="Raleway"/>
              </a:rPr>
              <a:t>的向量。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C6BCCA-FD9D-46AC-862B-4BEE414C7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342" y="2239241"/>
            <a:ext cx="3562500" cy="2480282"/>
          </a:xfrm>
          <a:prstGeom prst="rect">
            <a:avLst/>
          </a:prstGeom>
          <a:noFill/>
        </p:spPr>
      </p:pic>
      <p:sp>
        <p:nvSpPr>
          <p:cNvPr id="8" name="Google Shape;243;p29">
            <a:extLst>
              <a:ext uri="{FF2B5EF4-FFF2-40B4-BE49-F238E27FC236}">
                <a16:creationId xmlns:a16="http://schemas.microsoft.com/office/drawing/2014/main" id="{CA1A5132-4F22-E92F-D80E-AA425E6FB3E3}"/>
              </a:ext>
            </a:extLst>
          </p:cNvPr>
          <p:cNvSpPr txBox="1">
            <a:spLocks/>
          </p:cNvSpPr>
          <p:nvPr/>
        </p:nvSpPr>
        <p:spPr>
          <a:xfrm>
            <a:off x="336228" y="91097"/>
            <a:ext cx="2437445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 baseline="0">
                <a:solidFill>
                  <a:schemeClr val="dk2"/>
                </a:solidFill>
                <a:latin typeface="Raleway"/>
                <a:ea typeface="微软雅黑 Light" panose="020B0502040204020203" pitchFamily="34" charset="-122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CN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</a:rPr>
              <a:t> </a:t>
            </a:r>
            <a:r>
              <a:rPr lang="en-US" altLang="zh-CN" dirty="0">
                <a:solidFill>
                  <a:srgbClr val="002060"/>
                </a:solidFill>
                <a:latin typeface="微软雅黑 Light" panose="020B0502040204020203" pitchFamily="34" charset="-122"/>
              </a:rPr>
              <a:t>MNIST</a:t>
            </a:r>
            <a:r>
              <a:rPr lang="zh-CN" altLang="en-US" dirty="0">
                <a:solidFill>
                  <a:srgbClr val="002060"/>
                </a:solidFill>
                <a:latin typeface="微软雅黑 Light" panose="020B0502040204020203" pitchFamily="34" charset="-122"/>
              </a:rPr>
              <a:t>数据集</a:t>
            </a:r>
          </a:p>
        </p:txBody>
      </p:sp>
    </p:spTree>
    <p:extLst>
      <p:ext uri="{BB962C8B-B14F-4D97-AF65-F5344CB8AC3E}">
        <p14:creationId xmlns:p14="http://schemas.microsoft.com/office/powerpoint/2010/main" val="11999754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3CC1EB34-E40B-4EC3-AADF-7FB41C7D9F6A}"/>
              </a:ext>
            </a:extLst>
          </p:cNvPr>
          <p:cNvSpPr txBox="1"/>
          <p:nvPr/>
        </p:nvSpPr>
        <p:spPr>
          <a:xfrm>
            <a:off x="751812" y="1362133"/>
            <a:ext cx="7640375" cy="788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</a:pPr>
            <a:r>
              <a:rPr lang="en-US" altLang="zh-CN" sz="1600" b="1" dirty="0" err="1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y_train</a:t>
            </a:r>
            <a:r>
              <a:rPr lang="zh-CN" altLang="zh-CN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的大小为</a:t>
            </a:r>
            <a:r>
              <a:rPr lang="en-US" altLang="zh-CN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(60000, )</a:t>
            </a:r>
            <a:r>
              <a:rPr lang="zh-CN" altLang="zh-CN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，代表了这</a:t>
            </a:r>
            <a:r>
              <a:rPr lang="en-US" altLang="zh-CN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60000</a:t>
            </a:r>
            <a:r>
              <a:rPr lang="zh-CN" altLang="zh-CN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个样本的标签数字，每个样本标签用一个</a:t>
            </a:r>
            <a:r>
              <a:rPr lang="en-US" altLang="zh-CN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0~9</a:t>
            </a:r>
            <a:r>
              <a:rPr lang="zh-CN" altLang="zh-CN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的数字表示。</a:t>
            </a:r>
            <a:endParaRPr lang="en-US" altLang="zh-CN" sz="1600" b="1" dirty="0">
              <a:solidFill>
                <a:schemeClr val="accent1"/>
              </a:solidFill>
              <a:latin typeface="Raleway" pitchFamily="2" charset="0"/>
              <a:ea typeface="微软雅黑 Light" panose="020B0502040204020203" pitchFamily="34" charset="-122"/>
              <a:sym typeface="Raleway"/>
            </a:endParaRPr>
          </a:p>
        </p:txBody>
      </p:sp>
      <p:pic>
        <p:nvPicPr>
          <p:cNvPr id="6" name="图片 5" descr="2-5">
            <a:extLst>
              <a:ext uri="{FF2B5EF4-FFF2-40B4-BE49-F238E27FC236}">
                <a16:creationId xmlns:a16="http://schemas.microsoft.com/office/drawing/2014/main" id="{58E852D0-B013-4E2E-99DD-E2B2CED2A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809" y="2571750"/>
            <a:ext cx="5091378" cy="154865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43;p29">
            <a:extLst>
              <a:ext uri="{FF2B5EF4-FFF2-40B4-BE49-F238E27FC236}">
                <a16:creationId xmlns:a16="http://schemas.microsoft.com/office/drawing/2014/main" id="{B779A298-EAEA-29AE-5142-009822520BAC}"/>
              </a:ext>
            </a:extLst>
          </p:cNvPr>
          <p:cNvSpPr txBox="1">
            <a:spLocks/>
          </p:cNvSpPr>
          <p:nvPr/>
        </p:nvSpPr>
        <p:spPr>
          <a:xfrm>
            <a:off x="238431" y="71538"/>
            <a:ext cx="2437445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 baseline="0">
                <a:solidFill>
                  <a:schemeClr val="dk2"/>
                </a:solidFill>
                <a:latin typeface="Raleway"/>
                <a:ea typeface="微软雅黑 Light" panose="020B0502040204020203" pitchFamily="34" charset="-122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CN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</a:rPr>
              <a:t> </a:t>
            </a:r>
            <a:r>
              <a:rPr lang="en-US" altLang="zh-CN" dirty="0">
                <a:solidFill>
                  <a:srgbClr val="002060"/>
                </a:solidFill>
                <a:latin typeface="微软雅黑 Light" panose="020B0502040204020203" pitchFamily="34" charset="-122"/>
              </a:rPr>
              <a:t>MNIST</a:t>
            </a:r>
            <a:r>
              <a:rPr lang="zh-CN" altLang="en-US" dirty="0">
                <a:solidFill>
                  <a:srgbClr val="002060"/>
                </a:solidFill>
                <a:latin typeface="微软雅黑 Light" panose="020B0502040204020203" pitchFamily="34" charset="-122"/>
              </a:rPr>
              <a:t>数据集</a:t>
            </a:r>
          </a:p>
        </p:txBody>
      </p:sp>
    </p:spTree>
    <p:extLst>
      <p:ext uri="{BB962C8B-B14F-4D97-AF65-F5344CB8AC3E}">
        <p14:creationId xmlns:p14="http://schemas.microsoft.com/office/powerpoint/2010/main" val="2208607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3CC1EB34-E40B-4EC3-AADF-7FB41C7D9F6A}"/>
              </a:ext>
            </a:extLst>
          </p:cNvPr>
          <p:cNvSpPr txBox="1"/>
          <p:nvPr/>
        </p:nvSpPr>
        <p:spPr>
          <a:xfrm>
            <a:off x="751812" y="1024733"/>
            <a:ext cx="7640375" cy="1157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Raleway"/>
              </a:rPr>
              <a:t>宠物特征：</a:t>
            </a:r>
            <a:r>
              <a:rPr lang="en-US" altLang="zh-CN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Raleway"/>
              </a:rPr>
              <a:t>[</a:t>
            </a:r>
            <a:r>
              <a:rPr lang="zh-CN" altLang="en-US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Raleway"/>
              </a:rPr>
              <a:t>猫，狗，乌龟，鱼</a:t>
            </a:r>
            <a:r>
              <a:rPr lang="en-US" altLang="zh-CN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Raleway"/>
              </a:rPr>
              <a:t>]</a:t>
            </a: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Raleway"/>
              </a:rPr>
              <a:t>祖国特征：</a:t>
            </a:r>
            <a:r>
              <a:rPr lang="en-US" altLang="zh-CN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Raleway"/>
              </a:rPr>
              <a:t>[</a:t>
            </a:r>
            <a:r>
              <a:rPr lang="zh-CN" altLang="en-US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Raleway"/>
              </a:rPr>
              <a:t>中国，美国，法国</a:t>
            </a:r>
            <a:r>
              <a:rPr lang="en-US" altLang="zh-CN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Raleway"/>
              </a:rPr>
              <a:t>]</a:t>
            </a: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Raleway"/>
              </a:rPr>
              <a:t>运动特征：</a:t>
            </a:r>
            <a:r>
              <a:rPr lang="en-US" altLang="zh-CN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Raleway"/>
              </a:rPr>
              <a:t>[</a:t>
            </a:r>
            <a:r>
              <a:rPr lang="zh-CN" altLang="en-US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Raleway"/>
              </a:rPr>
              <a:t>足球，篮球，羽毛球，乒乓球</a:t>
            </a:r>
            <a:r>
              <a:rPr lang="en-US" altLang="zh-CN" sz="16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Raleway"/>
              </a:rPr>
              <a:t>]</a:t>
            </a:r>
          </a:p>
        </p:txBody>
      </p:sp>
      <p:sp>
        <p:nvSpPr>
          <p:cNvPr id="8" name="Google Shape;243;p29">
            <a:extLst>
              <a:ext uri="{FF2B5EF4-FFF2-40B4-BE49-F238E27FC236}">
                <a16:creationId xmlns:a16="http://schemas.microsoft.com/office/drawing/2014/main" id="{B779A298-EAEA-29AE-5142-009822520BAC}"/>
              </a:ext>
            </a:extLst>
          </p:cNvPr>
          <p:cNvSpPr txBox="1">
            <a:spLocks/>
          </p:cNvSpPr>
          <p:nvPr/>
        </p:nvSpPr>
        <p:spPr>
          <a:xfrm>
            <a:off x="238431" y="71538"/>
            <a:ext cx="2437445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 baseline="0">
                <a:solidFill>
                  <a:schemeClr val="dk2"/>
                </a:solidFill>
                <a:latin typeface="Raleway"/>
                <a:ea typeface="微软雅黑 Light" panose="020B0502040204020203" pitchFamily="34" charset="-122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CN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</a:rPr>
              <a:t> </a:t>
            </a:r>
            <a:r>
              <a:rPr lang="en-US" altLang="zh-CN" dirty="0">
                <a:solidFill>
                  <a:srgbClr val="002060"/>
                </a:solidFill>
                <a:latin typeface="微软雅黑 Light" panose="020B0502040204020203" pitchFamily="34" charset="-122"/>
              </a:rPr>
              <a:t>one-hot</a:t>
            </a:r>
            <a:r>
              <a:rPr lang="zh-CN" altLang="en-US" dirty="0">
                <a:solidFill>
                  <a:srgbClr val="002060"/>
                </a:solidFill>
                <a:latin typeface="微软雅黑 Light" panose="020B0502040204020203" pitchFamily="34" charset="-122"/>
              </a:rPr>
              <a:t>编码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23EC19C-E420-E6ED-C63B-9D76007CE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535" y="2684522"/>
            <a:ext cx="5725778" cy="181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65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992777" y="1202548"/>
            <a:ext cx="6138863" cy="1230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US" altLang="zh-CN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one-hot </a:t>
            </a:r>
            <a:r>
              <a:rPr lang="zh-CN" altLang="en-US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编码</a:t>
            </a:r>
            <a:endParaRPr lang="en-US" altLang="zh-CN" sz="1400" b="1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buNone/>
            </a:pP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one_hot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depth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</a:t>
            </a:r>
            <a:endParaRPr lang="zh-CN" altLang="en-US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buNone/>
            </a:pP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b="1" dirty="0">
              <a:solidFill>
                <a:srgbClr val="ECEFF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 b="1" dirty="0">
                <a:solidFill>
                  <a:srgbClr val="ECEFF1"/>
                </a:solidFill>
              </a:rPr>
            </a:br>
            <a:endParaRPr sz="1400" b="1" dirty="0">
              <a:solidFill>
                <a:srgbClr val="F06292"/>
              </a:solidFill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1100211" y="144720"/>
            <a:ext cx="7148947" cy="970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1143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zh-CN" sz="1800" b="1" dirty="0">
                <a:solidFill>
                  <a:srgbClr val="F06292"/>
                </a:solidFill>
              </a:rPr>
              <a:t>#  </a:t>
            </a:r>
            <a:r>
              <a:rPr lang="en-US" altLang="zh-CN" sz="1800" b="1" dirty="0">
                <a:solidFill>
                  <a:schemeClr val="bg1"/>
                </a:solidFill>
              </a:rPr>
              <a:t>0</a:t>
            </a:r>
            <a:r>
              <a:rPr lang="zh-CN" altLang="en-US" sz="1800" b="1" dirty="0">
                <a:solidFill>
                  <a:schemeClr val="bg1"/>
                </a:solidFill>
              </a:rPr>
              <a:t>标签：</a:t>
            </a:r>
            <a:r>
              <a:rPr lang="en-US" altLang="zh-CN" sz="1800" b="1" dirty="0">
                <a:solidFill>
                  <a:schemeClr val="bg1"/>
                </a:solidFill>
              </a:rPr>
              <a:t>One-hot</a:t>
            </a:r>
            <a:r>
              <a:rPr lang="zh-CN" altLang="zh-CN" sz="1800" b="1" dirty="0">
                <a:solidFill>
                  <a:schemeClr val="bg1"/>
                </a:solidFill>
              </a:rPr>
              <a:t>编码为</a:t>
            </a:r>
            <a:r>
              <a:rPr lang="en-US" altLang="zh-CN" sz="1800" b="1" dirty="0">
                <a:solidFill>
                  <a:schemeClr val="bg1"/>
                </a:solidFill>
              </a:rPr>
              <a:t>[1,0,0, </a:t>
            </a:r>
            <a:r>
              <a:rPr lang="zh-CN" altLang="zh-CN" sz="1800" b="1" dirty="0">
                <a:solidFill>
                  <a:schemeClr val="bg1"/>
                </a:solidFill>
              </a:rPr>
              <a:t>…</a:t>
            </a:r>
            <a:r>
              <a:rPr lang="en-US" altLang="zh-CN" sz="1800" b="1" dirty="0">
                <a:solidFill>
                  <a:schemeClr val="bg1"/>
                </a:solidFill>
              </a:rPr>
              <a:t> ,0]</a:t>
            </a:r>
          </a:p>
          <a:p>
            <a:pPr marL="1143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zh-CN" sz="1800" b="1" dirty="0">
                <a:solidFill>
                  <a:srgbClr val="F06292"/>
                </a:solidFill>
              </a:rPr>
              <a:t>#  </a:t>
            </a:r>
            <a:r>
              <a:rPr lang="en-US" altLang="zh-CN" sz="1800" b="1" dirty="0">
                <a:solidFill>
                  <a:schemeClr val="bg1"/>
                </a:solidFill>
              </a:rPr>
              <a:t>2</a:t>
            </a:r>
            <a:r>
              <a:rPr lang="zh-CN" altLang="en-US" sz="1800" b="1" dirty="0">
                <a:solidFill>
                  <a:schemeClr val="bg1"/>
                </a:solidFill>
              </a:rPr>
              <a:t>标签：</a:t>
            </a:r>
            <a:r>
              <a:rPr lang="en-US" altLang="zh-CN" sz="1800" b="1" dirty="0">
                <a:solidFill>
                  <a:schemeClr val="bg1"/>
                </a:solidFill>
              </a:rPr>
              <a:t>One-hot</a:t>
            </a:r>
            <a:r>
              <a:rPr lang="zh-CN" altLang="zh-CN" sz="1800" b="1" dirty="0">
                <a:solidFill>
                  <a:schemeClr val="bg1"/>
                </a:solidFill>
              </a:rPr>
              <a:t>编码为</a:t>
            </a:r>
            <a:r>
              <a:rPr lang="en-US" altLang="zh-CN" sz="1800" b="1" dirty="0">
                <a:solidFill>
                  <a:schemeClr val="bg1"/>
                </a:solidFill>
              </a:rPr>
              <a:t>[0,0,1, </a:t>
            </a:r>
            <a:r>
              <a:rPr lang="zh-CN" altLang="zh-CN" sz="1800" b="1" dirty="0">
                <a:solidFill>
                  <a:schemeClr val="bg1"/>
                </a:solidFill>
              </a:rPr>
              <a:t>…</a:t>
            </a:r>
            <a:r>
              <a:rPr lang="en-US" altLang="zh-CN" sz="1800" b="1" dirty="0">
                <a:solidFill>
                  <a:schemeClr val="bg1"/>
                </a:solidFill>
              </a:rPr>
              <a:t> ,0]</a:t>
            </a:r>
            <a:endParaRPr lang="en-US" altLang="zh-CN" sz="1800" b="1" dirty="0">
              <a:solidFill>
                <a:schemeClr val="bg1"/>
              </a:solidFill>
              <a:sym typeface="Raleway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A88FB57-FE8E-A8EA-77FF-8B2FA039B52F}"/>
              </a:ext>
            </a:extLst>
          </p:cNvPr>
          <p:cNvSpPr txBox="1"/>
          <p:nvPr/>
        </p:nvSpPr>
        <p:spPr>
          <a:xfrm>
            <a:off x="1100211" y="2710639"/>
            <a:ext cx="555388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F06292"/>
                </a:solidFill>
              </a:rPr>
              <a:t># </a:t>
            </a:r>
            <a:r>
              <a:rPr lang="zh-CN" altLang="en-US" sz="1400" b="1" dirty="0">
                <a:solidFill>
                  <a:srgbClr val="F06292"/>
                </a:solidFill>
              </a:rPr>
              <a:t>运行结果</a:t>
            </a:r>
            <a:br>
              <a:rPr lang="zh-CN" altLang="en-US" sz="1400" b="1" dirty="0">
                <a:solidFill>
                  <a:srgbClr val="ECEFF1"/>
                </a:solidFill>
              </a:rPr>
            </a:br>
            <a:r>
              <a:rPr lang="en-US" altLang="zh-CN" dirty="0" err="1">
                <a:solidFill>
                  <a:schemeClr val="bg1"/>
                </a:solidFill>
              </a:rPr>
              <a:t>tf.Tensor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[[0. 0. 0. ... 0. 0. 0.]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[1. 0. 0. ... 0. 0. 0.]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[0. 0. 0. ... 0. 0. 0.]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...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[0. 0. 0. ... 0. 0. 0.]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[0. 0. 0. ... 0. 0. 0.]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[0. 0. 0. ... 0. 1. 0.]], shape=(60000, 10), </a:t>
            </a:r>
            <a:r>
              <a:rPr lang="en-US" altLang="zh-CN" dirty="0" err="1">
                <a:solidFill>
                  <a:schemeClr val="bg1"/>
                </a:solidFill>
              </a:rPr>
              <a:t>dtype</a:t>
            </a:r>
            <a:r>
              <a:rPr lang="en-US" altLang="zh-CN" dirty="0">
                <a:solidFill>
                  <a:schemeClr val="bg1"/>
                </a:solidFill>
              </a:rPr>
              <a:t>=float32)</a:t>
            </a:r>
            <a:endParaRPr lang="zh-CN" altLang="zh-CN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45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1130871" y="833911"/>
            <a:ext cx="6140450" cy="31148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subplots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nrows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ncols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sharex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sharey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,)</a:t>
            </a:r>
          </a:p>
          <a:p>
            <a:pPr marL="146050" indent="0">
              <a:buNone/>
            </a:pP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.flatten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146050" indent="0">
              <a:buNone/>
            </a:pP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14605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14605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imshow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cmap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'Greys'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interpolation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'nearest'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146050" indent="0">
              <a:buNone/>
            </a:pPr>
            <a:b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set_xticks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([])</a:t>
            </a:r>
          </a:p>
          <a:p>
            <a:pPr marL="146050" indent="0">
              <a:buNone/>
            </a:pP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set_yticks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([])</a:t>
            </a:r>
          </a:p>
          <a:p>
            <a:pPr marL="146050" indent="0">
              <a:buNone/>
            </a:pP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tight_layout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146050" indent="0">
              <a:buNone/>
            </a:pP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146050" indent="0">
              <a:buNone/>
            </a:pPr>
            <a:endParaRPr lang="en-US" sz="1400" b="1" dirty="0">
              <a:solidFill>
                <a:srgbClr val="ECEFF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 b="1" dirty="0">
                <a:solidFill>
                  <a:srgbClr val="ECEFF1"/>
                </a:solidFill>
              </a:rPr>
            </a:br>
            <a:endParaRPr sz="1400" b="1" dirty="0">
              <a:solidFill>
                <a:srgbClr val="F06292"/>
              </a:solidFill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1051312" y="92489"/>
            <a:ext cx="7148947" cy="52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1143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zh-CN" sz="1800" b="1" dirty="0">
                <a:solidFill>
                  <a:srgbClr val="F06292"/>
                </a:solidFill>
              </a:rPr>
              <a:t>#  </a:t>
            </a:r>
            <a:r>
              <a:rPr lang="zh-CN" altLang="en-US" sz="1800" b="1" dirty="0">
                <a:solidFill>
                  <a:schemeClr val="bg1"/>
                </a:solidFill>
              </a:rPr>
              <a:t>显示训练集中前</a:t>
            </a:r>
            <a:r>
              <a:rPr lang="en-US" altLang="zh-CN" sz="1800" b="1" dirty="0">
                <a:solidFill>
                  <a:schemeClr val="bg1"/>
                </a:solidFill>
              </a:rPr>
              <a:t>10</a:t>
            </a:r>
            <a:r>
              <a:rPr lang="zh-CN" altLang="en-US" sz="1800" b="1" dirty="0">
                <a:solidFill>
                  <a:schemeClr val="bg1"/>
                </a:solidFill>
              </a:rPr>
              <a:t>个样本图形</a:t>
            </a:r>
            <a:endParaRPr lang="en-US" altLang="zh-CN" sz="1800" b="1" dirty="0">
              <a:solidFill>
                <a:schemeClr val="bg1"/>
              </a:solidFill>
              <a:sym typeface="Raleway"/>
            </a:endParaRPr>
          </a:p>
        </p:txBody>
      </p:sp>
      <p:pic>
        <p:nvPicPr>
          <p:cNvPr id="5" name="图片 4" descr="2-6">
            <a:extLst>
              <a:ext uri="{FF2B5EF4-FFF2-40B4-BE49-F238E27FC236}">
                <a16:creationId xmlns:a16="http://schemas.microsoft.com/office/drawing/2014/main" id="{56E43345-DA50-19D3-CC6A-38DCF3A72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79" y="4166943"/>
            <a:ext cx="4719955" cy="7410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530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9"/>
          <p:cNvSpPr txBox="1">
            <a:spLocks noGrp="1"/>
          </p:cNvSpPr>
          <p:nvPr>
            <p:ph type="title"/>
          </p:nvPr>
        </p:nvSpPr>
        <p:spPr>
          <a:xfrm>
            <a:off x="601631" y="304812"/>
            <a:ext cx="1684369" cy="7948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任务</a:t>
            </a:r>
            <a:r>
              <a:rPr lang="en-US" altLang="zh-CN" dirty="0"/>
              <a:t>2</a:t>
            </a:r>
            <a:endParaRPr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911C70F-8F05-E5A2-F34F-2DD444365DA2}"/>
              </a:ext>
            </a:extLst>
          </p:cNvPr>
          <p:cNvSpPr txBox="1"/>
          <p:nvPr/>
        </p:nvSpPr>
        <p:spPr>
          <a:xfrm>
            <a:off x="2286000" y="2248584"/>
            <a:ext cx="39869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Raleway"/>
                <a:ea typeface="微软雅黑 Light" panose="020B0502040204020203" pitchFamily="34" charset="-122"/>
              </a:rPr>
              <a:t>张量的索引与切片</a:t>
            </a:r>
          </a:p>
        </p:txBody>
      </p:sp>
    </p:spTree>
    <p:extLst>
      <p:ext uri="{BB962C8B-B14F-4D97-AF65-F5344CB8AC3E}">
        <p14:creationId xmlns:p14="http://schemas.microsoft.com/office/powerpoint/2010/main" val="25401189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 idx="4294967295"/>
          </p:nvPr>
        </p:nvSpPr>
        <p:spPr>
          <a:xfrm>
            <a:off x="553301" y="45787"/>
            <a:ext cx="2878008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索引与切片</a:t>
            </a:r>
            <a:endParaRPr dirty="0">
              <a:solidFill>
                <a:schemeClr val="accent5"/>
              </a:solidFill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FE8B0540-0E00-2760-1112-F87B5D7ED2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3329719"/>
              </p:ext>
            </p:extLst>
          </p:nvPr>
        </p:nvGraphicFramePr>
        <p:xfrm>
          <a:off x="3505200" y="1239479"/>
          <a:ext cx="5324312" cy="2224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4376880" imgH="1828800" progId="PBrush">
                  <p:embed/>
                </p:oleObj>
              </mc:Choice>
              <mc:Fallback>
                <p:oleObj name="Bitmap Image" r:id="rId3" imgW="4376880" imgH="18288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05200" y="1239479"/>
                        <a:ext cx="5324312" cy="22247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671835BD-9783-83CD-05D5-34E284F01A6E}"/>
              </a:ext>
            </a:extLst>
          </p:cNvPr>
          <p:cNvSpPr txBox="1"/>
          <p:nvPr/>
        </p:nvSpPr>
        <p:spPr>
          <a:xfrm>
            <a:off x="3792866" y="3523597"/>
            <a:ext cx="1098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2"/>
              </a:buClr>
              <a:buSzPts val="2600"/>
            </a:pPr>
            <a:r>
              <a:rPr lang="zh-CN" altLang="zh-CN" sz="1800" b="1" dirty="0">
                <a:solidFill>
                  <a:schemeClr val="accent6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Raleway"/>
              </a:rPr>
              <a:t>水平切片</a:t>
            </a:r>
            <a:endParaRPr lang="zh-CN" altLang="en-US" sz="1800" b="1" dirty="0">
              <a:solidFill>
                <a:schemeClr val="accent6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Raleway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6CC2D3F-DEE9-7913-9E03-209DED23B462}"/>
              </a:ext>
            </a:extLst>
          </p:cNvPr>
          <p:cNvSpPr txBox="1"/>
          <p:nvPr/>
        </p:nvSpPr>
        <p:spPr>
          <a:xfrm>
            <a:off x="5543007" y="3523597"/>
            <a:ext cx="1098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2"/>
              </a:buClr>
              <a:buSzPts val="2600"/>
            </a:pPr>
            <a:r>
              <a:rPr lang="zh-CN" altLang="en-US" sz="1800" b="1" dirty="0">
                <a:solidFill>
                  <a:schemeClr val="accent6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Raleway"/>
              </a:rPr>
              <a:t>侧面</a:t>
            </a:r>
            <a:r>
              <a:rPr lang="zh-CN" altLang="zh-CN" sz="1800" b="1" dirty="0">
                <a:solidFill>
                  <a:schemeClr val="accent6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Raleway"/>
              </a:rPr>
              <a:t>切片</a:t>
            </a:r>
            <a:endParaRPr lang="zh-CN" altLang="en-US" sz="1800" b="1" dirty="0">
              <a:solidFill>
                <a:schemeClr val="accent6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Raleway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7092113-0F8C-2FEB-D898-F661D074714D}"/>
              </a:ext>
            </a:extLst>
          </p:cNvPr>
          <p:cNvSpPr txBox="1"/>
          <p:nvPr/>
        </p:nvSpPr>
        <p:spPr>
          <a:xfrm>
            <a:off x="7354673" y="3534689"/>
            <a:ext cx="1098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2"/>
              </a:buClr>
              <a:buSzPts val="2600"/>
            </a:pPr>
            <a:r>
              <a:rPr lang="zh-CN" altLang="en-US" sz="1800" b="1" dirty="0">
                <a:solidFill>
                  <a:schemeClr val="accent6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Raleway"/>
              </a:rPr>
              <a:t>正面</a:t>
            </a:r>
            <a:r>
              <a:rPr lang="zh-CN" altLang="zh-CN" sz="1800" b="1" dirty="0">
                <a:solidFill>
                  <a:schemeClr val="accent6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Raleway"/>
              </a:rPr>
              <a:t>切片</a:t>
            </a:r>
            <a:endParaRPr lang="zh-CN" altLang="en-US" sz="1800" b="1" dirty="0">
              <a:solidFill>
                <a:schemeClr val="accent6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Raleway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7B5E4C7-55CD-A226-1273-9DBE16DD69DC}"/>
              </a:ext>
            </a:extLst>
          </p:cNvPr>
          <p:cNvSpPr txBox="1"/>
          <p:nvPr/>
        </p:nvSpPr>
        <p:spPr>
          <a:xfrm>
            <a:off x="795227" y="1714233"/>
            <a:ext cx="2394155" cy="1527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</a:pPr>
            <a:r>
              <a:rPr lang="zh-CN" altLang="zh-CN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切片是针对某个维度方向下标访问的， 通过切片，一次可以访问多个顺序的元素</a:t>
            </a:r>
            <a:endParaRPr lang="zh-CN" altLang="en-US" sz="1600" b="1" dirty="0">
              <a:solidFill>
                <a:schemeClr val="accent1"/>
              </a:solidFill>
              <a:latin typeface="Raleway" pitchFamily="2" charset="0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14422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BE1A06D-8FF6-369B-647B-067582C151E8}"/>
              </a:ext>
            </a:extLst>
          </p:cNvPr>
          <p:cNvSpPr txBox="1"/>
          <p:nvPr/>
        </p:nvSpPr>
        <p:spPr>
          <a:xfrm>
            <a:off x="889267" y="1353097"/>
            <a:ext cx="7520573" cy="2263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TensorFlow </a:t>
            </a:r>
            <a:r>
              <a:rPr lang="zh-CN" altLang="en-US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遵循标准 </a:t>
            </a:r>
            <a:r>
              <a:rPr lang="en-US" altLang="zh-CN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Python </a:t>
            </a:r>
            <a:r>
              <a:rPr lang="zh-CN" altLang="en-US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索引规则以及 </a:t>
            </a:r>
            <a:r>
              <a:rPr lang="en-US" altLang="zh-CN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NumPy </a:t>
            </a:r>
            <a:r>
              <a:rPr lang="zh-CN" altLang="en-US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索引的基本规则。可以使用</a:t>
            </a:r>
            <a:r>
              <a:rPr lang="en-US" altLang="zh-CN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[</a:t>
            </a:r>
            <a:r>
              <a:rPr lang="zh-CN" altLang="en-US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𝑖</a:t>
            </a:r>
            <a:r>
              <a:rPr lang="en-US" altLang="zh-CN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][</a:t>
            </a:r>
            <a:r>
              <a:rPr lang="zh-CN" altLang="en-US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𝑗</a:t>
            </a:r>
            <a:r>
              <a:rPr lang="en-US" altLang="zh-CN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]…</a:t>
            </a:r>
            <a:r>
              <a:rPr lang="zh-CN" altLang="en-US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标准索引方式，也支持通过逗号分隔索引号的索引方式。</a:t>
            </a:r>
          </a:p>
          <a:p>
            <a:pPr indent="266700" algn="just">
              <a:lnSpc>
                <a:spcPct val="150000"/>
              </a:lnSpc>
            </a:pPr>
            <a:endParaRPr lang="zh-CN" altLang="en-US" sz="1600" b="1" dirty="0">
              <a:solidFill>
                <a:schemeClr val="accent1"/>
              </a:solidFill>
              <a:latin typeface="Raleway" pitchFamily="2" charset="0"/>
              <a:ea typeface="微软雅黑 Light" panose="020B0502040204020203" pitchFamily="34" charset="-122"/>
            </a:endParaRPr>
          </a:p>
          <a:p>
            <a:pPr marL="342900" indent="266700" algn="just">
              <a:lnSpc>
                <a:spcPct val="150000"/>
              </a:lnSpc>
              <a:buFont typeface="Arial"/>
              <a:buAutoNum type="arabicPeriod"/>
            </a:pPr>
            <a:r>
              <a:rPr lang="zh-CN" altLang="en-US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索引从 </a:t>
            </a:r>
            <a:r>
              <a:rPr lang="en-US" altLang="zh-CN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0 </a:t>
            </a:r>
            <a:r>
              <a:rPr lang="zh-CN" altLang="en-US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开始编制</a:t>
            </a:r>
          </a:p>
          <a:p>
            <a:pPr marL="342900" indent="266700" algn="just">
              <a:lnSpc>
                <a:spcPct val="150000"/>
              </a:lnSpc>
              <a:buFont typeface="Arial"/>
              <a:buAutoNum type="arabicPeriod"/>
            </a:pPr>
            <a:r>
              <a:rPr lang="zh-CN" altLang="en-US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按倒序编制索引</a:t>
            </a:r>
          </a:p>
          <a:p>
            <a:pPr marL="342900" indent="266700" algn="just">
              <a:lnSpc>
                <a:spcPct val="150000"/>
              </a:lnSpc>
              <a:buFont typeface="Arial"/>
              <a:buAutoNum type="arabicPeriod"/>
            </a:pPr>
            <a:r>
              <a:rPr lang="zh-CN" altLang="en-US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冒号 </a:t>
            </a:r>
            <a:r>
              <a:rPr lang="en-US" altLang="zh-CN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: </a:t>
            </a:r>
            <a:r>
              <a:rPr lang="zh-CN" altLang="en-US" sz="16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用于切片 </a:t>
            </a:r>
            <a:r>
              <a:rPr lang="en-US" altLang="zh-CN" sz="1600" b="1" dirty="0" err="1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start:end:step</a:t>
            </a:r>
            <a:endParaRPr lang="en-US" altLang="zh-CN" sz="1600" b="1" dirty="0">
              <a:solidFill>
                <a:schemeClr val="accent1"/>
              </a:solidFill>
              <a:latin typeface="Raleway" pitchFamily="2" charset="0"/>
              <a:ea typeface="微软雅黑 Light" panose="020B0502040204020203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0A94501-07FA-8753-0CD8-299051856038}"/>
              </a:ext>
            </a:extLst>
          </p:cNvPr>
          <p:cNvSpPr txBox="1"/>
          <p:nvPr/>
        </p:nvSpPr>
        <p:spPr>
          <a:xfrm>
            <a:off x="270295" y="72884"/>
            <a:ext cx="370685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solidFill>
                  <a:srgbClr val="002060"/>
                </a:solidFill>
                <a:latin typeface="Raleway" pitchFamily="2" charset="0"/>
                <a:sym typeface="Raleway"/>
              </a:rPr>
              <a:t>索引切片的表达方式</a:t>
            </a:r>
          </a:p>
        </p:txBody>
      </p:sp>
    </p:spTree>
    <p:extLst>
      <p:ext uri="{BB962C8B-B14F-4D97-AF65-F5344CB8AC3E}">
        <p14:creationId xmlns:p14="http://schemas.microsoft.com/office/powerpoint/2010/main" val="403791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14;p25">
            <a:extLst>
              <a:ext uri="{FF2B5EF4-FFF2-40B4-BE49-F238E27FC236}">
                <a16:creationId xmlns:a16="http://schemas.microsoft.com/office/drawing/2014/main" id="{2A47CDFC-B301-9F12-DD11-B0FCBD5596D2}"/>
              </a:ext>
            </a:extLst>
          </p:cNvPr>
          <p:cNvSpPr/>
          <p:nvPr/>
        </p:nvSpPr>
        <p:spPr>
          <a:xfrm>
            <a:off x="3297836" y="520514"/>
            <a:ext cx="4177259" cy="110717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 dirty="0">
              <a:latin typeface="Raleway" pitchFamily="2" charset="0"/>
            </a:endParaRPr>
          </a:p>
        </p:txBody>
      </p:sp>
      <p:sp>
        <p:nvSpPr>
          <p:cNvPr id="7" name="Google Shape;166;p20">
            <a:extLst>
              <a:ext uri="{FF2B5EF4-FFF2-40B4-BE49-F238E27FC236}">
                <a16:creationId xmlns:a16="http://schemas.microsoft.com/office/drawing/2014/main" id="{B4837533-7033-4C60-8582-95EC36BB3251}"/>
              </a:ext>
            </a:extLst>
          </p:cNvPr>
          <p:cNvSpPr txBox="1">
            <a:spLocks/>
          </p:cNvSpPr>
          <p:nvPr/>
        </p:nvSpPr>
        <p:spPr>
          <a:xfrm>
            <a:off x="499210" y="94438"/>
            <a:ext cx="1799015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 sz="2400" dirty="0">
                <a:solidFill>
                  <a:schemeClr val="accent5"/>
                </a:solidFill>
                <a:ea typeface="微软雅黑 Light" panose="020B0502040204020203" pitchFamily="34" charset="-122"/>
              </a:rPr>
              <a:t>系统架构图</a:t>
            </a:r>
          </a:p>
        </p:txBody>
      </p:sp>
      <p:sp>
        <p:nvSpPr>
          <p:cNvPr id="6" name="Google Shape;214;p25">
            <a:extLst>
              <a:ext uri="{FF2B5EF4-FFF2-40B4-BE49-F238E27FC236}">
                <a16:creationId xmlns:a16="http://schemas.microsoft.com/office/drawing/2014/main" id="{E6D7923F-3D9E-3A8F-D9FB-6D814758964E}"/>
              </a:ext>
            </a:extLst>
          </p:cNvPr>
          <p:cNvSpPr/>
          <p:nvPr/>
        </p:nvSpPr>
        <p:spPr>
          <a:xfrm>
            <a:off x="3297836" y="2429164"/>
            <a:ext cx="4177260" cy="207873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 dirty="0">
              <a:latin typeface="Raleway" pitchFamily="2" charset="0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4D1A02B1-4952-BC8F-A8B6-D8F2A4063888}"/>
              </a:ext>
            </a:extLst>
          </p:cNvPr>
          <p:cNvSpPr/>
          <p:nvPr/>
        </p:nvSpPr>
        <p:spPr>
          <a:xfrm>
            <a:off x="3413106" y="637915"/>
            <a:ext cx="1882589" cy="34983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2"/>
                </a:solidFill>
                <a:latin typeface="Raleway" pitchFamily="2" charset="0"/>
                <a:ea typeface="Google Sans"/>
                <a:cs typeface="Google Sans"/>
                <a:sym typeface="Google Sans"/>
              </a:rPr>
              <a:t>Training Libraries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6739529-940F-04FC-055B-AEC60D2E5762}"/>
              </a:ext>
            </a:extLst>
          </p:cNvPr>
          <p:cNvSpPr/>
          <p:nvPr/>
        </p:nvSpPr>
        <p:spPr>
          <a:xfrm>
            <a:off x="5492102" y="637915"/>
            <a:ext cx="1882589" cy="34983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2"/>
                </a:solidFill>
                <a:latin typeface="Raleway" pitchFamily="2" charset="0"/>
                <a:ea typeface="Google Sans"/>
                <a:cs typeface="Google Sans"/>
                <a:sym typeface="Google Sans"/>
              </a:rPr>
              <a:t>Interface</a:t>
            </a:r>
            <a:r>
              <a:rPr lang="en-US" altLang="zh-CN" sz="1400" b="1" dirty="0">
                <a:solidFill>
                  <a:schemeClr val="bg2"/>
                </a:solidFill>
                <a:latin typeface="Raleway" pitchFamily="2" charset="0"/>
                <a:ea typeface="Google Sans"/>
                <a:cs typeface="Google Sans"/>
                <a:sym typeface="Google Sans"/>
              </a:rPr>
              <a:t> Libraries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6F37EBD4-3EA0-1FBB-6E7E-D2DBD57CC299}"/>
              </a:ext>
            </a:extLst>
          </p:cNvPr>
          <p:cNvSpPr/>
          <p:nvPr/>
        </p:nvSpPr>
        <p:spPr>
          <a:xfrm>
            <a:off x="3413106" y="1178226"/>
            <a:ext cx="1882589" cy="34983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2"/>
                </a:solidFill>
                <a:latin typeface="Raleway" pitchFamily="2" charset="0"/>
                <a:ea typeface="Google Sans"/>
                <a:cs typeface="Google Sans"/>
                <a:sym typeface="Google Sans"/>
              </a:rPr>
              <a:t>Python Client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5BAEB084-D80B-4E42-4048-5974027E9B48}"/>
              </a:ext>
            </a:extLst>
          </p:cNvPr>
          <p:cNvSpPr/>
          <p:nvPr/>
        </p:nvSpPr>
        <p:spPr>
          <a:xfrm>
            <a:off x="5536111" y="1178226"/>
            <a:ext cx="1094511" cy="34983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2"/>
                </a:solidFill>
                <a:latin typeface="Raleway" pitchFamily="2" charset="0"/>
                <a:ea typeface="Google Sans"/>
                <a:cs typeface="Google Sans"/>
                <a:sym typeface="Google Sans"/>
              </a:rPr>
              <a:t>C++ Client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36A3619-B4D7-C182-1592-046FD5190815}"/>
              </a:ext>
            </a:extLst>
          </p:cNvPr>
          <p:cNvSpPr txBox="1"/>
          <p:nvPr/>
        </p:nvSpPr>
        <p:spPr>
          <a:xfrm>
            <a:off x="6735541" y="1118558"/>
            <a:ext cx="524696" cy="316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buClr>
                <a:schemeClr val="accent1"/>
              </a:buClr>
              <a:buSzPts val="1300"/>
            </a:pPr>
            <a:r>
              <a:rPr lang="en-US" altLang="zh-CN" sz="1400" dirty="0">
                <a:solidFill>
                  <a:schemeClr val="accent1"/>
                </a:solidFill>
                <a:latin typeface="Lato"/>
                <a:sym typeface="Lato"/>
              </a:rPr>
              <a:t>…</a:t>
            </a:r>
            <a:r>
              <a:rPr lang="zh-CN" altLang="en-US" sz="1400" dirty="0">
                <a:solidFill>
                  <a:schemeClr val="accent1"/>
                </a:solidFill>
                <a:latin typeface="Lato"/>
                <a:sym typeface="Lato"/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  <a:latin typeface="Lato"/>
                <a:sym typeface="Lato"/>
              </a:rPr>
              <a:t>…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95CD6790-C078-0876-7ABC-C72ACA086D43}"/>
              </a:ext>
            </a:extLst>
          </p:cNvPr>
          <p:cNvSpPr/>
          <p:nvPr/>
        </p:nvSpPr>
        <p:spPr>
          <a:xfrm>
            <a:off x="3297836" y="1826180"/>
            <a:ext cx="4177259" cy="34983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2"/>
                </a:solidFill>
                <a:latin typeface="Raleway" pitchFamily="2" charset="0"/>
                <a:ea typeface="Google Sans"/>
                <a:cs typeface="Google Sans"/>
                <a:sym typeface="Google Sans"/>
              </a:rPr>
              <a:t>C API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AE78BF24-3CDE-671F-3071-961CF9329862}"/>
              </a:ext>
            </a:extLst>
          </p:cNvPr>
          <p:cNvSpPr/>
          <p:nvPr/>
        </p:nvSpPr>
        <p:spPr>
          <a:xfrm>
            <a:off x="3431659" y="2637912"/>
            <a:ext cx="1882589" cy="34983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2"/>
                </a:solidFill>
                <a:latin typeface="Raleway" pitchFamily="2" charset="0"/>
                <a:ea typeface="Google Sans"/>
                <a:cs typeface="Google Sans"/>
                <a:sym typeface="Google Sans"/>
              </a:rPr>
              <a:t>Distributed Master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D4EAF761-D22C-5D5F-D7C1-1915417F3A6B}"/>
              </a:ext>
            </a:extLst>
          </p:cNvPr>
          <p:cNvSpPr/>
          <p:nvPr/>
        </p:nvSpPr>
        <p:spPr>
          <a:xfrm>
            <a:off x="5492101" y="2637912"/>
            <a:ext cx="1882589" cy="34983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2"/>
                </a:solidFill>
                <a:latin typeface="Raleway" pitchFamily="2" charset="0"/>
                <a:ea typeface="Google Sans"/>
                <a:cs typeface="Google Sans"/>
                <a:sym typeface="Google Sans"/>
              </a:rPr>
              <a:t>Dataflow Executor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2AFBF6AF-AC05-195E-5937-51B9DC42DDB6}"/>
              </a:ext>
            </a:extLst>
          </p:cNvPr>
          <p:cNvSpPr/>
          <p:nvPr/>
        </p:nvSpPr>
        <p:spPr>
          <a:xfrm>
            <a:off x="3431659" y="3196491"/>
            <a:ext cx="3943031" cy="521923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2"/>
                </a:solidFill>
                <a:latin typeface="Raleway" pitchFamily="2" charset="0"/>
                <a:ea typeface="Google Sans"/>
                <a:cs typeface="Google Sans"/>
                <a:sym typeface="Google Sans"/>
              </a:rPr>
              <a:t>Kernel Implementation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2C26691A-DFF7-BE7D-317B-190A4F7C14C2}"/>
              </a:ext>
            </a:extLst>
          </p:cNvPr>
          <p:cNvSpPr/>
          <p:nvPr/>
        </p:nvSpPr>
        <p:spPr>
          <a:xfrm>
            <a:off x="3431659" y="3959575"/>
            <a:ext cx="1882589" cy="34983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2"/>
                </a:solidFill>
                <a:latin typeface="Raleway" pitchFamily="2" charset="0"/>
                <a:ea typeface="Google Sans"/>
                <a:cs typeface="Google Sans"/>
                <a:sym typeface="Google Sans"/>
              </a:rPr>
              <a:t>Network Layer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1CE0B83A-2738-FB5D-0E89-BD1C4CB29D61}"/>
              </a:ext>
            </a:extLst>
          </p:cNvPr>
          <p:cNvSpPr/>
          <p:nvPr/>
        </p:nvSpPr>
        <p:spPr>
          <a:xfrm>
            <a:off x="5492101" y="3959575"/>
            <a:ext cx="1882589" cy="34983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2"/>
                </a:solidFill>
                <a:latin typeface="Raleway" pitchFamily="2" charset="0"/>
                <a:ea typeface="Google Sans"/>
                <a:cs typeface="Google Sans"/>
                <a:sym typeface="Google Sans"/>
              </a:rPr>
              <a:t>Device Layer</a:t>
            </a:r>
          </a:p>
        </p:txBody>
      </p:sp>
      <p:sp>
        <p:nvSpPr>
          <p:cNvPr id="21" name="Google Shape;166;p20">
            <a:extLst>
              <a:ext uri="{FF2B5EF4-FFF2-40B4-BE49-F238E27FC236}">
                <a16:creationId xmlns:a16="http://schemas.microsoft.com/office/drawing/2014/main" id="{528DD9EB-B95A-936A-38DE-C2F7149C239F}"/>
              </a:ext>
            </a:extLst>
          </p:cNvPr>
          <p:cNvSpPr txBox="1">
            <a:spLocks/>
          </p:cNvSpPr>
          <p:nvPr/>
        </p:nvSpPr>
        <p:spPr>
          <a:xfrm>
            <a:off x="2239752" y="806501"/>
            <a:ext cx="861677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 sz="2400" dirty="0">
                <a:solidFill>
                  <a:schemeClr val="accent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前端</a:t>
            </a:r>
            <a:endParaRPr lang="zh-CN" altLang="en-US" sz="2400" dirty="0">
              <a:solidFill>
                <a:schemeClr val="accent5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22" name="Google Shape;166;p20">
            <a:extLst>
              <a:ext uri="{FF2B5EF4-FFF2-40B4-BE49-F238E27FC236}">
                <a16:creationId xmlns:a16="http://schemas.microsoft.com/office/drawing/2014/main" id="{1F3F41AA-D1B0-EBDF-9246-CC0656477424}"/>
              </a:ext>
            </a:extLst>
          </p:cNvPr>
          <p:cNvSpPr txBox="1">
            <a:spLocks/>
          </p:cNvSpPr>
          <p:nvPr/>
        </p:nvSpPr>
        <p:spPr>
          <a:xfrm>
            <a:off x="2316600" y="3027543"/>
            <a:ext cx="861677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 sz="2400" dirty="0">
                <a:solidFill>
                  <a:schemeClr val="accent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后端</a:t>
            </a:r>
            <a:endParaRPr lang="zh-CN" altLang="en-US" sz="2400" dirty="0">
              <a:solidFill>
                <a:schemeClr val="accent5"/>
              </a:solidFill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1900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C3E416F-CEC2-48BD-AC97-873D9706BA9B}"/>
              </a:ext>
            </a:extLst>
          </p:cNvPr>
          <p:cNvSpPr txBox="1"/>
          <p:nvPr/>
        </p:nvSpPr>
        <p:spPr>
          <a:xfrm>
            <a:off x="171973" y="67968"/>
            <a:ext cx="370685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solidFill>
                  <a:srgbClr val="002060"/>
                </a:solidFill>
                <a:latin typeface="Raleway" pitchFamily="2" charset="0"/>
                <a:sym typeface="Raleway"/>
              </a:rPr>
              <a:t>索引切片的表达方式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2B033E4-941B-C6E5-F3A4-B2DB3934C32F}"/>
              </a:ext>
            </a:extLst>
          </p:cNvPr>
          <p:cNvSpPr txBox="1"/>
          <p:nvPr/>
        </p:nvSpPr>
        <p:spPr>
          <a:xfrm>
            <a:off x="581530" y="787047"/>
            <a:ext cx="22354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solidFill>
                  <a:schemeClr val="accent6">
                    <a:lumMod val="50000"/>
                  </a:schemeClr>
                </a:solidFill>
                <a:latin typeface="Raleway" pitchFamily="2" charset="0"/>
                <a:ea typeface="微软雅黑 Light" panose="020B0502040204020203" pitchFamily="34" charset="-122"/>
              </a:rPr>
              <a:t>start:end:step</a:t>
            </a:r>
            <a:endParaRPr lang="zh-CN" alt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75F65703-0847-02C6-2528-545219D05A0F}"/>
              </a:ext>
            </a:extLst>
          </p:cNvPr>
          <p:cNvGrpSpPr/>
          <p:nvPr/>
        </p:nvGrpSpPr>
        <p:grpSpPr>
          <a:xfrm>
            <a:off x="1807128" y="1342891"/>
            <a:ext cx="5274106" cy="2457717"/>
            <a:chOff x="1537398" y="1424385"/>
            <a:chExt cx="5274106" cy="245771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AC802583-0D2B-4FDE-1A0A-6F3BB9844DC8}"/>
                </a:ext>
              </a:extLst>
            </p:cNvPr>
            <p:cNvGrpSpPr/>
            <p:nvPr/>
          </p:nvGrpSpPr>
          <p:grpSpPr>
            <a:xfrm>
              <a:off x="1603717" y="2106071"/>
              <a:ext cx="2085027" cy="528103"/>
              <a:chOff x="1828801" y="2901191"/>
              <a:chExt cx="2085027" cy="528103"/>
            </a:xfrm>
            <a:solidFill>
              <a:schemeClr val="accent3">
                <a:lumMod val="20000"/>
                <a:lumOff val="80000"/>
              </a:schemeClr>
            </a:solidFill>
          </p:grpSpPr>
          <p:sp>
            <p:nvSpPr>
              <p:cNvPr id="8" name="Google Shape;90;p17">
                <a:extLst>
                  <a:ext uri="{FF2B5EF4-FFF2-40B4-BE49-F238E27FC236}">
                    <a16:creationId xmlns:a16="http://schemas.microsoft.com/office/drawing/2014/main" id="{D8B11567-4D87-093C-D998-576C0825736C}"/>
                  </a:ext>
                </a:extLst>
              </p:cNvPr>
              <p:cNvSpPr/>
              <p:nvPr/>
            </p:nvSpPr>
            <p:spPr>
              <a:xfrm flipH="1">
                <a:off x="1828801" y="2901191"/>
                <a:ext cx="521257" cy="528103"/>
              </a:xfrm>
              <a:prstGeom prst="rect">
                <a:avLst/>
              </a:prstGeom>
              <a:grpFill/>
              <a:ln w="19050" cap="flat" cmpd="sng">
                <a:solidFill>
                  <a:schemeClr val="bg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latin typeface="Lato" panose="020F0502020204030203" pitchFamily="34" charset="0"/>
                  </a:rPr>
                  <a:t>0</a:t>
                </a:r>
                <a:endParaRPr dirty="0">
                  <a:latin typeface="Lato" panose="020F0502020204030203" pitchFamily="34" charset="0"/>
                </a:endParaRPr>
              </a:p>
            </p:txBody>
          </p:sp>
          <p:sp>
            <p:nvSpPr>
              <p:cNvPr id="9" name="Google Shape;91;p17">
                <a:extLst>
                  <a:ext uri="{FF2B5EF4-FFF2-40B4-BE49-F238E27FC236}">
                    <a16:creationId xmlns:a16="http://schemas.microsoft.com/office/drawing/2014/main" id="{7BEA3071-21DD-AEC7-FA6F-8F17850C998A}"/>
                  </a:ext>
                </a:extLst>
              </p:cNvPr>
              <p:cNvSpPr/>
              <p:nvPr/>
            </p:nvSpPr>
            <p:spPr>
              <a:xfrm flipH="1">
                <a:off x="2350058" y="2901191"/>
                <a:ext cx="521257" cy="528103"/>
              </a:xfrm>
              <a:prstGeom prst="rect">
                <a:avLst/>
              </a:prstGeom>
              <a:grpFill/>
              <a:ln w="19050" cap="flat" cmpd="sng">
                <a:solidFill>
                  <a:schemeClr val="bg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latin typeface="Lato" panose="020F0502020204030203" pitchFamily="34" charset="0"/>
                  </a:rPr>
                  <a:t>1</a:t>
                </a:r>
                <a:endParaRPr dirty="0">
                  <a:latin typeface="Lato" panose="020F0502020204030203" pitchFamily="34" charset="0"/>
                </a:endParaRPr>
              </a:p>
            </p:txBody>
          </p:sp>
          <p:sp>
            <p:nvSpPr>
              <p:cNvPr id="10" name="Google Shape;92;p17">
                <a:extLst>
                  <a:ext uri="{FF2B5EF4-FFF2-40B4-BE49-F238E27FC236}">
                    <a16:creationId xmlns:a16="http://schemas.microsoft.com/office/drawing/2014/main" id="{E1D4BD3F-8B4C-23C6-08AE-94B0B8E40BCD}"/>
                  </a:ext>
                </a:extLst>
              </p:cNvPr>
              <p:cNvSpPr/>
              <p:nvPr/>
            </p:nvSpPr>
            <p:spPr>
              <a:xfrm flipH="1">
                <a:off x="2871315" y="2901191"/>
                <a:ext cx="521257" cy="528103"/>
              </a:xfrm>
              <a:prstGeom prst="rect">
                <a:avLst/>
              </a:prstGeom>
              <a:grpFill/>
              <a:ln w="19050" cap="flat" cmpd="sng">
                <a:solidFill>
                  <a:schemeClr val="bg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latin typeface="Lato" panose="020F0502020204030203" pitchFamily="34" charset="0"/>
                  </a:rPr>
                  <a:t>2</a:t>
                </a:r>
                <a:endParaRPr dirty="0">
                  <a:latin typeface="Lato" panose="020F0502020204030203" pitchFamily="34" charset="0"/>
                </a:endParaRPr>
              </a:p>
            </p:txBody>
          </p:sp>
          <p:sp>
            <p:nvSpPr>
              <p:cNvPr id="11" name="Google Shape;93;p17">
                <a:extLst>
                  <a:ext uri="{FF2B5EF4-FFF2-40B4-BE49-F238E27FC236}">
                    <a16:creationId xmlns:a16="http://schemas.microsoft.com/office/drawing/2014/main" id="{96FB1635-2C5F-D103-5D3E-8AF433A80E80}"/>
                  </a:ext>
                </a:extLst>
              </p:cNvPr>
              <p:cNvSpPr/>
              <p:nvPr/>
            </p:nvSpPr>
            <p:spPr>
              <a:xfrm flipH="1">
                <a:off x="3392571" y="2901191"/>
                <a:ext cx="521257" cy="528103"/>
              </a:xfrm>
              <a:prstGeom prst="rect">
                <a:avLst/>
              </a:prstGeom>
              <a:grpFill/>
              <a:ln w="19050" cap="flat" cmpd="sng">
                <a:solidFill>
                  <a:schemeClr val="bg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3</a:t>
                </a:r>
                <a:endParaRPr dirty="0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8344B345-CF83-3B11-9919-D8353A245058}"/>
                </a:ext>
              </a:extLst>
            </p:cNvPr>
            <p:cNvGrpSpPr/>
            <p:nvPr/>
          </p:nvGrpSpPr>
          <p:grpSpPr>
            <a:xfrm>
              <a:off x="3688744" y="2102592"/>
              <a:ext cx="2085027" cy="528103"/>
              <a:chOff x="1828801" y="2901191"/>
              <a:chExt cx="2085027" cy="528103"/>
            </a:xfrm>
            <a:solidFill>
              <a:schemeClr val="accent3">
                <a:lumMod val="20000"/>
                <a:lumOff val="80000"/>
              </a:schemeClr>
            </a:solidFill>
          </p:grpSpPr>
          <p:sp>
            <p:nvSpPr>
              <p:cNvPr id="13" name="Google Shape;90;p17">
                <a:extLst>
                  <a:ext uri="{FF2B5EF4-FFF2-40B4-BE49-F238E27FC236}">
                    <a16:creationId xmlns:a16="http://schemas.microsoft.com/office/drawing/2014/main" id="{DA7ADD87-7A58-CE0C-3A96-5BF2FC8B9703}"/>
                  </a:ext>
                </a:extLst>
              </p:cNvPr>
              <p:cNvSpPr/>
              <p:nvPr/>
            </p:nvSpPr>
            <p:spPr>
              <a:xfrm flipH="1">
                <a:off x="1828801" y="2901191"/>
                <a:ext cx="521257" cy="528103"/>
              </a:xfrm>
              <a:prstGeom prst="rect">
                <a:avLst/>
              </a:prstGeom>
              <a:grpFill/>
              <a:ln w="19050" cap="flat" cmpd="sng">
                <a:solidFill>
                  <a:schemeClr val="bg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latin typeface="Lato" panose="020F0502020204030203" pitchFamily="34" charset="0"/>
                  </a:rPr>
                  <a:t>4</a:t>
                </a:r>
                <a:endParaRPr dirty="0">
                  <a:latin typeface="Lato" panose="020F0502020204030203" pitchFamily="34" charset="0"/>
                </a:endParaRPr>
              </a:p>
            </p:txBody>
          </p:sp>
          <p:sp>
            <p:nvSpPr>
              <p:cNvPr id="14" name="Google Shape;91;p17">
                <a:extLst>
                  <a:ext uri="{FF2B5EF4-FFF2-40B4-BE49-F238E27FC236}">
                    <a16:creationId xmlns:a16="http://schemas.microsoft.com/office/drawing/2014/main" id="{0D40AD50-24A9-7005-0F03-4F23B31DAA92}"/>
                  </a:ext>
                </a:extLst>
              </p:cNvPr>
              <p:cNvSpPr/>
              <p:nvPr/>
            </p:nvSpPr>
            <p:spPr>
              <a:xfrm flipH="1">
                <a:off x="2350058" y="2901191"/>
                <a:ext cx="521257" cy="528103"/>
              </a:xfrm>
              <a:prstGeom prst="rect">
                <a:avLst/>
              </a:prstGeom>
              <a:grpFill/>
              <a:ln w="19050" cap="flat" cmpd="sng">
                <a:solidFill>
                  <a:schemeClr val="bg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latin typeface="Lato" panose="020F0502020204030203" pitchFamily="34" charset="0"/>
                  </a:rPr>
                  <a:t>5</a:t>
                </a:r>
                <a:endParaRPr dirty="0">
                  <a:latin typeface="Lato" panose="020F0502020204030203" pitchFamily="34" charset="0"/>
                </a:endParaRPr>
              </a:p>
            </p:txBody>
          </p:sp>
          <p:sp>
            <p:nvSpPr>
              <p:cNvPr id="15" name="Google Shape;92;p17">
                <a:extLst>
                  <a:ext uri="{FF2B5EF4-FFF2-40B4-BE49-F238E27FC236}">
                    <a16:creationId xmlns:a16="http://schemas.microsoft.com/office/drawing/2014/main" id="{9AF1252E-0F6D-A6BE-F75F-AF5D486E64BC}"/>
                  </a:ext>
                </a:extLst>
              </p:cNvPr>
              <p:cNvSpPr/>
              <p:nvPr/>
            </p:nvSpPr>
            <p:spPr>
              <a:xfrm flipH="1">
                <a:off x="2871315" y="2901191"/>
                <a:ext cx="521257" cy="528103"/>
              </a:xfrm>
              <a:prstGeom prst="rect">
                <a:avLst/>
              </a:prstGeom>
              <a:grpFill/>
              <a:ln w="19050" cap="flat" cmpd="sng">
                <a:solidFill>
                  <a:schemeClr val="bg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latin typeface="Lato" panose="020F0502020204030203" pitchFamily="34" charset="0"/>
                  </a:rPr>
                  <a:t>6</a:t>
                </a:r>
                <a:endParaRPr dirty="0">
                  <a:latin typeface="Lato" panose="020F0502020204030203" pitchFamily="34" charset="0"/>
                </a:endParaRPr>
              </a:p>
            </p:txBody>
          </p:sp>
          <p:sp>
            <p:nvSpPr>
              <p:cNvPr id="16" name="Google Shape;93;p17">
                <a:extLst>
                  <a:ext uri="{FF2B5EF4-FFF2-40B4-BE49-F238E27FC236}">
                    <a16:creationId xmlns:a16="http://schemas.microsoft.com/office/drawing/2014/main" id="{A30C18BA-A7A0-5C18-09CD-FD4313021B84}"/>
                  </a:ext>
                </a:extLst>
              </p:cNvPr>
              <p:cNvSpPr/>
              <p:nvPr/>
            </p:nvSpPr>
            <p:spPr>
              <a:xfrm flipH="1">
                <a:off x="3392571" y="2901191"/>
                <a:ext cx="521257" cy="528103"/>
              </a:xfrm>
              <a:prstGeom prst="rect">
                <a:avLst/>
              </a:prstGeom>
              <a:grpFill/>
              <a:ln w="19050" cap="flat" cmpd="sng">
                <a:solidFill>
                  <a:schemeClr val="bg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7</a:t>
                </a:r>
                <a:endParaRPr dirty="0"/>
              </a:p>
            </p:txBody>
          </p: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CB500A5-94D4-1BFC-2275-67FE1514BA49}"/>
                </a:ext>
              </a:extLst>
            </p:cNvPr>
            <p:cNvSpPr txBox="1"/>
            <p:nvPr/>
          </p:nvSpPr>
          <p:spPr>
            <a:xfrm>
              <a:off x="2097335" y="3570094"/>
              <a:ext cx="59562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chemeClr val="accent6">
                      <a:lumMod val="50000"/>
                    </a:schemeClr>
                  </a:solidFill>
                  <a:latin typeface="Raleway" pitchFamily="2" charset="0"/>
                  <a:ea typeface="微软雅黑 Light" panose="020B0502040204020203" pitchFamily="34" charset="-122"/>
                </a:rPr>
                <a:t>start</a:t>
              </a:r>
              <a:endParaRPr lang="zh-CN" altLang="en-US" dirty="0"/>
            </a:p>
          </p:txBody>
        </p: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A9BF2FEA-ED0F-964B-165C-CB6ABF2F6B61}"/>
                </a:ext>
              </a:extLst>
            </p:cNvPr>
            <p:cNvCxnSpPr>
              <a:stCxn id="20" idx="0"/>
              <a:endCxn id="9" idx="2"/>
            </p:cNvCxnSpPr>
            <p:nvPr/>
          </p:nvCxnSpPr>
          <p:spPr>
            <a:xfrm flipH="1" flipV="1">
              <a:off x="2385602" y="2634174"/>
              <a:ext cx="9545" cy="93592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3D570A63-6BD9-6CA5-3977-3CD024C74264}"/>
                </a:ext>
              </a:extLst>
            </p:cNvPr>
            <p:cNvSpPr txBox="1"/>
            <p:nvPr/>
          </p:nvSpPr>
          <p:spPr>
            <a:xfrm>
              <a:off x="5768990" y="3574325"/>
              <a:ext cx="59562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chemeClr val="accent6">
                      <a:lumMod val="50000"/>
                    </a:schemeClr>
                  </a:solidFill>
                  <a:latin typeface="Raleway" pitchFamily="2" charset="0"/>
                  <a:ea typeface="微软雅黑 Light" panose="020B0502040204020203" pitchFamily="34" charset="-122"/>
                </a:rPr>
                <a:t>end</a:t>
              </a:r>
              <a:endParaRPr lang="zh-CN" altLang="en-US" dirty="0"/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24469F81-84D0-D279-21B2-478C880489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36899" y="2634174"/>
              <a:ext cx="9545" cy="93592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Google Shape;91;p17">
              <a:extLst>
                <a:ext uri="{FF2B5EF4-FFF2-40B4-BE49-F238E27FC236}">
                  <a16:creationId xmlns:a16="http://schemas.microsoft.com/office/drawing/2014/main" id="{98097CDA-547D-6609-23FC-4448E203D2AC}"/>
                </a:ext>
              </a:extLst>
            </p:cNvPr>
            <p:cNvSpPr/>
            <p:nvPr/>
          </p:nvSpPr>
          <p:spPr>
            <a:xfrm flipH="1">
              <a:off x="5768990" y="2106071"/>
              <a:ext cx="521257" cy="52810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Lato" panose="020F0502020204030203" pitchFamily="34" charset="0"/>
                </a:rPr>
                <a:t>8</a:t>
              </a:r>
              <a:endParaRPr dirty="0">
                <a:latin typeface="Lato" panose="020F0502020204030203" pitchFamily="34" charset="0"/>
              </a:endParaRPr>
            </a:p>
          </p:txBody>
        </p:sp>
        <p:sp>
          <p:nvSpPr>
            <p:cNvPr id="38" name="Google Shape;92;p17">
              <a:extLst>
                <a:ext uri="{FF2B5EF4-FFF2-40B4-BE49-F238E27FC236}">
                  <a16:creationId xmlns:a16="http://schemas.microsoft.com/office/drawing/2014/main" id="{C8811F18-840D-8CCE-1B31-B8BA564583AE}"/>
                </a:ext>
              </a:extLst>
            </p:cNvPr>
            <p:cNvSpPr/>
            <p:nvPr/>
          </p:nvSpPr>
          <p:spPr>
            <a:xfrm flipH="1">
              <a:off x="6290247" y="2106071"/>
              <a:ext cx="521257" cy="52810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Lato" panose="020F0502020204030203" pitchFamily="34" charset="0"/>
                </a:rPr>
                <a:t>9</a:t>
              </a:r>
              <a:endParaRPr dirty="0">
                <a:latin typeface="Lato" panose="020F0502020204030203" pitchFamily="34" charset="0"/>
              </a:endParaRPr>
            </a:p>
          </p:txBody>
        </p: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C0105217-A2A6-9565-CBE1-45A97395D511}"/>
                </a:ext>
              </a:extLst>
            </p:cNvPr>
            <p:cNvCxnSpPr/>
            <p:nvPr/>
          </p:nvCxnSpPr>
          <p:spPr>
            <a:xfrm>
              <a:off x="2395147" y="3331029"/>
              <a:ext cx="3634471" cy="0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C88B6EB6-2A17-4474-7B1B-938128A13FD7}"/>
                </a:ext>
              </a:extLst>
            </p:cNvPr>
            <p:cNvSpPr txBox="1"/>
            <p:nvPr/>
          </p:nvSpPr>
          <p:spPr>
            <a:xfrm>
              <a:off x="3878825" y="3331029"/>
              <a:ext cx="59562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b="1" dirty="0">
                  <a:solidFill>
                    <a:schemeClr val="accent6">
                      <a:lumMod val="50000"/>
                    </a:schemeClr>
                  </a:solidFill>
                  <a:latin typeface="Raleway" pitchFamily="2" charset="0"/>
                  <a:ea typeface="微软雅黑 Light" panose="020B0502040204020203" pitchFamily="34" charset="-122"/>
                </a:rPr>
                <a:t>切片</a:t>
              </a:r>
              <a:endParaRPr lang="zh-CN" altLang="en-US" dirty="0"/>
            </a:p>
          </p:txBody>
        </p: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B6B6ACBC-A2CD-E03B-1C86-99C9572BB5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01746" y="2634174"/>
              <a:ext cx="9545" cy="42554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2B71E02E-33D8-E17B-8CC8-2A49C3711AE5}"/>
                </a:ext>
              </a:extLst>
            </p:cNvPr>
            <p:cNvCxnSpPr>
              <a:cxnSpLocks/>
            </p:cNvCxnSpPr>
            <p:nvPr/>
          </p:nvCxnSpPr>
          <p:spPr>
            <a:xfrm>
              <a:off x="2392765" y="2925746"/>
              <a:ext cx="1008981" cy="0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EEC66F37-8801-C732-29AC-3D35A7D0AB88}"/>
                </a:ext>
              </a:extLst>
            </p:cNvPr>
            <p:cNvSpPr txBox="1"/>
            <p:nvPr/>
          </p:nvSpPr>
          <p:spPr>
            <a:xfrm>
              <a:off x="2610172" y="2633940"/>
              <a:ext cx="59562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chemeClr val="accent6">
                      <a:lumMod val="50000"/>
                    </a:schemeClr>
                  </a:solidFill>
                  <a:latin typeface="Raleway" pitchFamily="2" charset="0"/>
                  <a:ea typeface="微软雅黑 Light" panose="020B0502040204020203" pitchFamily="34" charset="-122"/>
                </a:rPr>
                <a:t>step</a:t>
              </a:r>
              <a:endParaRPr lang="zh-CN" altLang="en-US" dirty="0"/>
            </a:p>
          </p:txBody>
        </p: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69F4EE32-0A3E-C28B-C76D-0F01E0DC780D}"/>
                </a:ext>
              </a:extLst>
            </p:cNvPr>
            <p:cNvCxnSpPr/>
            <p:nvPr/>
          </p:nvCxnSpPr>
          <p:spPr>
            <a:xfrm flipH="1">
              <a:off x="1537398" y="1793631"/>
              <a:ext cx="52741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3A370C48-859E-3F6D-8FA6-FCED4101D402}"/>
                </a:ext>
              </a:extLst>
            </p:cNvPr>
            <p:cNvSpPr txBox="1"/>
            <p:nvPr/>
          </p:nvSpPr>
          <p:spPr>
            <a:xfrm>
              <a:off x="6351402" y="1424385"/>
              <a:ext cx="39894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微软雅黑 Light" panose="020B0502040204020203" pitchFamily="34" charset="-122"/>
                </a:rPr>
                <a:t>-1</a:t>
              </a:r>
              <a:endParaRPr lang="zh-CN" altLang="en-US" dirty="0">
                <a:solidFill>
                  <a:schemeClr val="accent5">
                    <a:lumMod val="75000"/>
                  </a:schemeClr>
                </a:solidFill>
                <a:latin typeface="+mn-lt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48CAC78-D284-4C0D-4270-913417289576}"/>
                </a:ext>
              </a:extLst>
            </p:cNvPr>
            <p:cNvSpPr txBox="1"/>
            <p:nvPr/>
          </p:nvSpPr>
          <p:spPr>
            <a:xfrm>
              <a:off x="5825901" y="1424385"/>
              <a:ext cx="39894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微软雅黑 Light" panose="020B0502040204020203" pitchFamily="34" charset="-122"/>
                </a:rPr>
                <a:t>-2</a:t>
              </a:r>
              <a:endParaRPr lang="zh-CN" altLang="en-US" dirty="0">
                <a:solidFill>
                  <a:schemeClr val="accent5">
                    <a:lumMod val="75000"/>
                  </a:schemeClr>
                </a:solidFill>
                <a:latin typeface="+mn-lt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2CAE514D-E3EB-ACD2-B0C3-68C14663AADE}"/>
                </a:ext>
              </a:extLst>
            </p:cNvPr>
            <p:cNvSpPr txBox="1"/>
            <p:nvPr/>
          </p:nvSpPr>
          <p:spPr>
            <a:xfrm>
              <a:off x="5300402" y="1424385"/>
              <a:ext cx="39894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微软雅黑 Light" panose="020B0502040204020203" pitchFamily="34" charset="-122"/>
                </a:rPr>
                <a:t>-3</a:t>
              </a:r>
              <a:endParaRPr lang="zh-CN" altLang="en-US" dirty="0">
                <a:solidFill>
                  <a:schemeClr val="accent5">
                    <a:lumMod val="75000"/>
                  </a:schemeClr>
                </a:solidFill>
                <a:latin typeface="+mn-lt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01A0EB14-4114-F30B-DC90-A6E28B968C2A}"/>
                </a:ext>
              </a:extLst>
            </p:cNvPr>
            <p:cNvSpPr txBox="1"/>
            <p:nvPr/>
          </p:nvSpPr>
          <p:spPr>
            <a:xfrm>
              <a:off x="4774903" y="1424385"/>
              <a:ext cx="39894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微软雅黑 Light" panose="020B0502040204020203" pitchFamily="34" charset="-122"/>
                </a:rPr>
                <a:t>-4</a:t>
              </a:r>
              <a:endParaRPr lang="zh-CN" altLang="en-US" dirty="0">
                <a:solidFill>
                  <a:schemeClr val="accent5">
                    <a:lumMod val="75000"/>
                  </a:schemeClr>
                </a:solidFill>
                <a:latin typeface="+mn-lt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02AAC60E-63B6-A448-78B9-5060759BDAC6}"/>
                </a:ext>
              </a:extLst>
            </p:cNvPr>
            <p:cNvSpPr txBox="1"/>
            <p:nvPr/>
          </p:nvSpPr>
          <p:spPr>
            <a:xfrm>
              <a:off x="4249404" y="1424385"/>
              <a:ext cx="39894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微软雅黑 Light" panose="020B0502040204020203" pitchFamily="34" charset="-122"/>
                </a:rPr>
                <a:t>-5</a:t>
              </a:r>
              <a:endParaRPr lang="zh-CN" altLang="en-US" dirty="0">
                <a:solidFill>
                  <a:schemeClr val="accent5">
                    <a:lumMod val="75000"/>
                  </a:schemeClr>
                </a:solidFill>
                <a:latin typeface="+mn-lt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FEF25043-198C-FC8A-614D-F4704F9F23C0}"/>
                </a:ext>
              </a:extLst>
            </p:cNvPr>
            <p:cNvSpPr txBox="1"/>
            <p:nvPr/>
          </p:nvSpPr>
          <p:spPr>
            <a:xfrm>
              <a:off x="3723905" y="1424385"/>
              <a:ext cx="39894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微软雅黑 Light" panose="020B0502040204020203" pitchFamily="34" charset="-122"/>
                </a:rPr>
                <a:t>-6</a:t>
              </a:r>
              <a:endParaRPr lang="zh-CN" altLang="en-US" dirty="0">
                <a:solidFill>
                  <a:schemeClr val="accent5">
                    <a:lumMod val="75000"/>
                  </a:schemeClr>
                </a:solidFill>
                <a:latin typeface="+mn-lt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602B8A6C-6DCC-5398-4CC7-9E457A8E4E45}"/>
                </a:ext>
              </a:extLst>
            </p:cNvPr>
            <p:cNvSpPr txBox="1"/>
            <p:nvPr/>
          </p:nvSpPr>
          <p:spPr>
            <a:xfrm>
              <a:off x="3198406" y="1424385"/>
              <a:ext cx="39894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微软雅黑 Light" panose="020B0502040204020203" pitchFamily="34" charset="-122"/>
                </a:rPr>
                <a:t>-7</a:t>
              </a:r>
              <a:endParaRPr lang="zh-CN" altLang="en-US" dirty="0">
                <a:solidFill>
                  <a:schemeClr val="accent5">
                    <a:lumMod val="75000"/>
                  </a:schemeClr>
                </a:solidFill>
                <a:latin typeface="+mn-lt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5173F66B-FA0F-4943-0497-BECA3AE766B8}"/>
                </a:ext>
              </a:extLst>
            </p:cNvPr>
            <p:cNvSpPr txBox="1"/>
            <p:nvPr/>
          </p:nvSpPr>
          <p:spPr>
            <a:xfrm>
              <a:off x="2672907" y="1424385"/>
              <a:ext cx="39894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微软雅黑 Light" panose="020B0502040204020203" pitchFamily="34" charset="-122"/>
                </a:rPr>
                <a:t>-8</a:t>
              </a:r>
              <a:endParaRPr lang="zh-CN" altLang="en-US" dirty="0">
                <a:solidFill>
                  <a:schemeClr val="accent5">
                    <a:lumMod val="75000"/>
                  </a:schemeClr>
                </a:solidFill>
                <a:latin typeface="+mn-lt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B62B1D2A-FE82-1D94-5EBD-948FFF304E31}"/>
                </a:ext>
              </a:extLst>
            </p:cNvPr>
            <p:cNvSpPr txBox="1"/>
            <p:nvPr/>
          </p:nvSpPr>
          <p:spPr>
            <a:xfrm>
              <a:off x="2147408" y="1424385"/>
              <a:ext cx="39894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微软雅黑 Light" panose="020B0502040204020203" pitchFamily="34" charset="-122"/>
                </a:rPr>
                <a:t>-9</a:t>
              </a:r>
              <a:endParaRPr lang="zh-CN" altLang="en-US" dirty="0">
                <a:solidFill>
                  <a:schemeClr val="accent5">
                    <a:lumMod val="75000"/>
                  </a:schemeClr>
                </a:solidFill>
                <a:latin typeface="+mn-lt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ADEB0870-F1A1-2F06-6684-CC43DCA5F75E}"/>
                </a:ext>
              </a:extLst>
            </p:cNvPr>
            <p:cNvSpPr txBox="1"/>
            <p:nvPr/>
          </p:nvSpPr>
          <p:spPr>
            <a:xfrm>
              <a:off x="1621909" y="1424385"/>
              <a:ext cx="47542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solidFill>
                    <a:schemeClr val="accent5">
                      <a:lumMod val="75000"/>
                    </a:schemeClr>
                  </a:solidFill>
                  <a:latin typeface="+mn-lt"/>
                  <a:ea typeface="微软雅黑 Light" panose="020B0502040204020203" pitchFamily="34" charset="-122"/>
                </a:rPr>
                <a:t>-10</a:t>
              </a:r>
              <a:endParaRPr lang="zh-CN" altLang="en-US" dirty="0">
                <a:solidFill>
                  <a:schemeClr val="accent5">
                    <a:lumMod val="75000"/>
                  </a:schemeClr>
                </a:solidFill>
                <a:latin typeface="+mn-lt"/>
              </a:endParaRPr>
            </a:p>
          </p:txBody>
        </p:sp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2A5BFC87-9C89-D282-B774-43675CEC49FF}"/>
              </a:ext>
            </a:extLst>
          </p:cNvPr>
          <p:cNvSpPr txBox="1"/>
          <p:nvPr/>
        </p:nvSpPr>
        <p:spPr>
          <a:xfrm>
            <a:off x="1506285" y="4125620"/>
            <a:ext cx="11384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kern="1000" dirty="0">
                <a:solidFill>
                  <a:schemeClr val="accent6">
                    <a:lumMod val="50000"/>
                  </a:schemeClr>
                </a:solidFill>
                <a:effectLst/>
                <a:latin typeface="+mn-lt"/>
                <a:ea typeface="宋体" panose="02010600030101010101" pitchFamily="2" charset="-122"/>
              </a:rPr>
              <a:t>[</a:t>
            </a:r>
            <a:r>
              <a:rPr lang="en-US" altLang="zh-CN" sz="2400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微软雅黑 Light" panose="020B0502040204020203" pitchFamily="34" charset="-122"/>
              </a:rPr>
              <a:t>1:8:2]</a:t>
            </a:r>
            <a:endParaRPr lang="zh-CN" altLang="en-US" sz="2400" b="1" dirty="0">
              <a:solidFill>
                <a:schemeClr val="accent6">
                  <a:lumMod val="50000"/>
                </a:schemeClr>
              </a:solidFill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63CD825-E136-D338-93AB-8D85983C4170}"/>
              </a:ext>
            </a:extLst>
          </p:cNvPr>
          <p:cNvSpPr txBox="1"/>
          <p:nvPr/>
        </p:nvSpPr>
        <p:spPr>
          <a:xfrm>
            <a:off x="3550287" y="4125619"/>
            <a:ext cx="14100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kern="1000" dirty="0">
                <a:solidFill>
                  <a:schemeClr val="accent6">
                    <a:lumMod val="50000"/>
                  </a:schemeClr>
                </a:solidFill>
                <a:latin typeface="+mn-lt"/>
                <a:ea typeface="宋体" panose="02010600030101010101" pitchFamily="2" charset="-122"/>
              </a:rPr>
              <a:t>[2 4 6 8]</a:t>
            </a:r>
            <a:endParaRPr lang="zh-CN" altLang="en-US" sz="2400" kern="1000" dirty="0">
              <a:solidFill>
                <a:schemeClr val="accent6">
                  <a:lumMod val="50000"/>
                </a:schemeClr>
              </a:solidFill>
              <a:latin typeface="+mn-lt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55017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C3E416F-CEC2-48BD-AC97-873D9706BA9B}"/>
              </a:ext>
            </a:extLst>
          </p:cNvPr>
          <p:cNvSpPr txBox="1"/>
          <p:nvPr/>
        </p:nvSpPr>
        <p:spPr>
          <a:xfrm>
            <a:off x="407948" y="61732"/>
            <a:ext cx="270041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solidFill>
                  <a:srgbClr val="002060"/>
                </a:solidFill>
                <a:latin typeface="Raleway" pitchFamily="2" charset="0"/>
                <a:sym typeface="Raleway"/>
              </a:rPr>
              <a:t>切片的简写方式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802BA1FE-4AE2-201D-F303-B47367FC0F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202168"/>
              </p:ext>
            </p:extLst>
          </p:nvPr>
        </p:nvGraphicFramePr>
        <p:xfrm>
          <a:off x="1366684" y="1022555"/>
          <a:ext cx="6823588" cy="301209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651324">
                  <a:extLst>
                    <a:ext uri="{9D8B030D-6E8A-4147-A177-3AD203B41FA5}">
                      <a16:colId xmlns:a16="http://schemas.microsoft.com/office/drawing/2014/main" val="3133171294"/>
                    </a:ext>
                  </a:extLst>
                </a:gridCol>
                <a:gridCol w="5172264">
                  <a:extLst>
                    <a:ext uri="{9D8B030D-6E8A-4147-A177-3AD203B41FA5}">
                      <a16:colId xmlns:a16="http://schemas.microsoft.com/office/drawing/2014/main" val="3062860041"/>
                    </a:ext>
                  </a:extLst>
                </a:gridCol>
              </a:tblGrid>
              <a:tr h="334677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kern="1000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start: end: step</a:t>
                      </a:r>
                      <a:endParaRPr lang="zh-CN" sz="1400" kern="1000" baseline="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Raleway" pitchFamily="2" charset="0"/>
                        <a:ea typeface="微软雅黑 Light" panose="020B0502040204020203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CN" sz="1400" kern="1000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从</a:t>
                      </a:r>
                      <a:r>
                        <a:rPr lang="en-US" sz="1400" kern="1000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 start </a:t>
                      </a:r>
                      <a:r>
                        <a:rPr lang="zh-CN" sz="1400" kern="1000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开始读取到</a:t>
                      </a:r>
                      <a:r>
                        <a:rPr lang="en-US" sz="1400" kern="1000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end(</a:t>
                      </a:r>
                      <a:r>
                        <a:rPr lang="zh-CN" sz="1400" kern="1000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不包含</a:t>
                      </a:r>
                      <a:r>
                        <a:rPr lang="en-US" sz="1400" kern="1000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end)</a:t>
                      </a:r>
                      <a:r>
                        <a:rPr lang="zh-CN" sz="1400" kern="1000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，步长为</a:t>
                      </a:r>
                      <a:r>
                        <a:rPr lang="en-US" sz="1400" kern="1000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step</a:t>
                      </a:r>
                      <a:endParaRPr lang="zh-CN" sz="1400" kern="1000" baseline="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Raleway" pitchFamily="2" charset="0"/>
                        <a:ea typeface="微软雅黑 Light" panose="020B0502040204020203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80165678"/>
                  </a:ext>
                </a:extLst>
              </a:tr>
              <a:tr h="334677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kern="1000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start: end</a:t>
                      </a:r>
                      <a:endParaRPr lang="zh-CN" sz="1400" kern="1000" baseline="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Raleway" pitchFamily="2" charset="0"/>
                        <a:ea typeface="微软雅黑 Light" panose="020B0502040204020203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CN" sz="1400" kern="1000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从</a:t>
                      </a:r>
                      <a:r>
                        <a:rPr lang="en-US" sz="1400" kern="1000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 start </a:t>
                      </a:r>
                      <a:r>
                        <a:rPr lang="zh-CN" sz="1400" kern="1000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开始读取到</a:t>
                      </a:r>
                      <a:r>
                        <a:rPr lang="en-US" sz="1400" kern="1000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end(</a:t>
                      </a:r>
                      <a:r>
                        <a:rPr lang="zh-CN" sz="1400" kern="1000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不包含</a:t>
                      </a:r>
                      <a:r>
                        <a:rPr lang="en-US" sz="1400" kern="1000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end)</a:t>
                      </a:r>
                      <a:r>
                        <a:rPr lang="zh-CN" sz="1400" kern="1000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，步长为</a:t>
                      </a:r>
                      <a:r>
                        <a:rPr lang="en-US" sz="1400" kern="1000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400" kern="1000" baseline="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Raleway" pitchFamily="2" charset="0"/>
                        <a:ea typeface="微软雅黑 Light" panose="020B0502040204020203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8706103"/>
                  </a:ext>
                </a:extLst>
              </a:tr>
              <a:tr h="334677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kern="1000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start:</a:t>
                      </a:r>
                      <a:endParaRPr lang="zh-CN" sz="1400" kern="1000" baseline="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Raleway" pitchFamily="2" charset="0"/>
                        <a:ea typeface="微软雅黑 Light" panose="020B0502040204020203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CN" sz="1400" kern="1000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从</a:t>
                      </a:r>
                      <a:r>
                        <a:rPr lang="en-US" sz="1400" kern="1000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 start </a:t>
                      </a:r>
                      <a:r>
                        <a:rPr lang="zh-CN" sz="1400" kern="1000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开始读取完后续所有元素，步长为</a:t>
                      </a:r>
                      <a:r>
                        <a:rPr lang="en-US" sz="1400" kern="1000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400" kern="1000" baseline="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Raleway" pitchFamily="2" charset="0"/>
                        <a:ea typeface="微软雅黑 Light" panose="020B0502040204020203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31664241"/>
                  </a:ext>
                </a:extLst>
              </a:tr>
              <a:tr h="334677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kern="1000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start::step </a:t>
                      </a:r>
                      <a:endParaRPr lang="zh-CN" sz="1400" kern="1000" baseline="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Raleway" pitchFamily="2" charset="0"/>
                        <a:ea typeface="微软雅黑 Light" panose="020B0502040204020203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CN" sz="1400" kern="1000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从</a:t>
                      </a:r>
                      <a:r>
                        <a:rPr lang="en-US" sz="1400" kern="1000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 start </a:t>
                      </a:r>
                      <a:r>
                        <a:rPr lang="zh-CN" sz="1400" kern="1000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开始读取完后续所有元素，步长为</a:t>
                      </a:r>
                      <a:r>
                        <a:rPr lang="en-US" sz="1400" kern="1000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step</a:t>
                      </a:r>
                      <a:endParaRPr lang="zh-CN" sz="1400" kern="1000" baseline="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Raleway" pitchFamily="2" charset="0"/>
                        <a:ea typeface="微软雅黑 Light" panose="020B0502040204020203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5247376"/>
                  </a:ext>
                </a:extLst>
              </a:tr>
              <a:tr h="334677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kern="1000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: </a:t>
                      </a:r>
                      <a:r>
                        <a:rPr lang="en-US" sz="1400" kern="1000" baseline="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end:step</a:t>
                      </a:r>
                      <a:endParaRPr lang="zh-CN" sz="1400" kern="1000" baseline="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Raleway" pitchFamily="2" charset="0"/>
                        <a:ea typeface="微软雅黑 Light" panose="020B0502040204020203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CN" sz="1400" kern="1000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从</a:t>
                      </a:r>
                      <a:r>
                        <a:rPr lang="en-US" sz="1400" kern="1000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 0 </a:t>
                      </a:r>
                      <a:r>
                        <a:rPr lang="zh-CN" sz="1400" kern="1000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开始读取到</a:t>
                      </a:r>
                      <a:r>
                        <a:rPr lang="en-US" sz="1400" kern="1000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end(</a:t>
                      </a:r>
                      <a:r>
                        <a:rPr lang="zh-CN" sz="1400" kern="1000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不包含</a:t>
                      </a:r>
                      <a:r>
                        <a:rPr lang="en-US" sz="1400" kern="1000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end)</a:t>
                      </a:r>
                      <a:r>
                        <a:rPr lang="zh-CN" sz="1400" kern="1000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，步长为</a:t>
                      </a:r>
                      <a:r>
                        <a:rPr lang="en-US" sz="1400" kern="1000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step</a:t>
                      </a:r>
                      <a:endParaRPr lang="zh-CN" sz="1400" kern="1000" baseline="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Raleway" pitchFamily="2" charset="0"/>
                        <a:ea typeface="微软雅黑 Light" panose="020B0502040204020203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85073798"/>
                  </a:ext>
                </a:extLst>
              </a:tr>
              <a:tr h="334677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kern="1000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: end </a:t>
                      </a:r>
                      <a:endParaRPr lang="zh-CN" sz="1400" kern="1000" baseline="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Raleway" pitchFamily="2" charset="0"/>
                        <a:ea typeface="微软雅黑 Light" panose="020B0502040204020203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CN" sz="1400" kern="1000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从</a:t>
                      </a:r>
                      <a:r>
                        <a:rPr lang="en-US" sz="1400" kern="1000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 0 </a:t>
                      </a:r>
                      <a:r>
                        <a:rPr lang="zh-CN" sz="1400" kern="1000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开始读取到</a:t>
                      </a:r>
                      <a:r>
                        <a:rPr lang="en-US" sz="1400" kern="1000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end(</a:t>
                      </a:r>
                      <a:r>
                        <a:rPr lang="zh-CN" sz="1400" kern="1000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不包含</a:t>
                      </a:r>
                      <a:r>
                        <a:rPr lang="en-US" sz="1400" kern="1000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end)</a:t>
                      </a:r>
                      <a:r>
                        <a:rPr lang="zh-CN" sz="1400" kern="1000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，步长为</a:t>
                      </a:r>
                      <a:r>
                        <a:rPr lang="en-US" sz="1400" kern="1000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1</a:t>
                      </a:r>
                      <a:endParaRPr lang="zh-CN" sz="1400" kern="1000" baseline="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Raleway" pitchFamily="2" charset="0"/>
                        <a:ea typeface="微软雅黑 Light" panose="020B0502040204020203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96325759"/>
                  </a:ext>
                </a:extLst>
              </a:tr>
              <a:tr h="334677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kern="1000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::step</a:t>
                      </a:r>
                      <a:endParaRPr lang="zh-CN" sz="1400" kern="1000" baseline="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Raleway" pitchFamily="2" charset="0"/>
                        <a:ea typeface="微软雅黑 Light" panose="020B0502040204020203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CN" sz="1400" kern="1000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每隔</a:t>
                      </a:r>
                      <a:r>
                        <a:rPr lang="en-US" sz="1400" kern="1000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 step-1 </a:t>
                      </a:r>
                      <a:r>
                        <a:rPr lang="zh-CN" sz="1400" kern="1000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个元素采样所有</a:t>
                      </a:r>
                      <a:endParaRPr lang="zh-CN" sz="1400" kern="1000" baseline="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Raleway" pitchFamily="2" charset="0"/>
                        <a:ea typeface="微软雅黑 Light" panose="020B0502040204020203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03731163"/>
                  </a:ext>
                </a:extLst>
              </a:tr>
              <a:tr h="334677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kern="1000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:: </a:t>
                      </a:r>
                      <a:endParaRPr lang="zh-CN" sz="1400" kern="1000" baseline="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Raleway" pitchFamily="2" charset="0"/>
                        <a:ea typeface="微软雅黑 Light" panose="020B0502040204020203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CN" sz="1400" kern="1000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读取所有元素</a:t>
                      </a:r>
                      <a:endParaRPr lang="zh-CN" sz="1400" kern="1000" baseline="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Raleway" pitchFamily="2" charset="0"/>
                        <a:ea typeface="微软雅黑 Light" panose="020B0502040204020203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13852107"/>
                  </a:ext>
                </a:extLst>
              </a:tr>
              <a:tr h="334677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kern="1000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:</a:t>
                      </a:r>
                      <a:endParaRPr lang="zh-CN" sz="1400" kern="1000" baseline="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Raleway" pitchFamily="2" charset="0"/>
                        <a:ea typeface="微软雅黑 Light" panose="020B0502040204020203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zh-CN" sz="1400" kern="1000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读取所有元素</a:t>
                      </a:r>
                      <a:endParaRPr lang="zh-CN" sz="1400" kern="1000" baseline="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Raleway" pitchFamily="2" charset="0"/>
                        <a:ea typeface="微软雅黑 Light" panose="020B0502040204020203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45866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57693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C3E416F-CEC2-48BD-AC97-873D9706BA9B}"/>
              </a:ext>
            </a:extLst>
          </p:cNvPr>
          <p:cNvSpPr txBox="1"/>
          <p:nvPr/>
        </p:nvSpPr>
        <p:spPr>
          <a:xfrm>
            <a:off x="407948" y="61732"/>
            <a:ext cx="270041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solidFill>
                  <a:srgbClr val="002060"/>
                </a:solidFill>
                <a:latin typeface="Raleway" pitchFamily="2" charset="0"/>
                <a:sym typeface="Raleway"/>
              </a:rPr>
              <a:t>切片的简写方式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802BA1FE-4AE2-201D-F303-B47367FC0F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868027"/>
              </p:ext>
            </p:extLst>
          </p:nvPr>
        </p:nvGraphicFramePr>
        <p:xfrm>
          <a:off x="721025" y="1673497"/>
          <a:ext cx="8153399" cy="224958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30736">
                  <a:extLst>
                    <a:ext uri="{9D8B030D-6E8A-4147-A177-3AD203B41FA5}">
                      <a16:colId xmlns:a16="http://schemas.microsoft.com/office/drawing/2014/main" val="962860259"/>
                    </a:ext>
                  </a:extLst>
                </a:gridCol>
                <a:gridCol w="3891504">
                  <a:extLst>
                    <a:ext uri="{9D8B030D-6E8A-4147-A177-3AD203B41FA5}">
                      <a16:colId xmlns:a16="http://schemas.microsoft.com/office/drawing/2014/main" val="3062860041"/>
                    </a:ext>
                  </a:extLst>
                </a:gridCol>
                <a:gridCol w="2931159">
                  <a:extLst>
                    <a:ext uri="{9D8B030D-6E8A-4147-A177-3AD203B41FA5}">
                      <a16:colId xmlns:a16="http://schemas.microsoft.com/office/drawing/2014/main" val="266555866"/>
                    </a:ext>
                  </a:extLst>
                </a:gridCol>
              </a:tblGrid>
              <a:tr h="4557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a[:], a[::]</a:t>
                      </a:r>
                      <a:endParaRPr lang="zh-CN" altLang="zh-CN" sz="1400" kern="1000" baseline="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Raleway" pitchFamily="2" charset="0"/>
                        <a:ea typeface="微软雅黑 Light" panose="020B0502040204020203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kern="1000" cap="none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start</a:t>
                      </a:r>
                      <a:r>
                        <a:rPr lang="zh-CN" altLang="zh-CN" sz="1400" b="0" i="0" u="none" strike="noStrike" kern="1000" cap="none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、</a:t>
                      </a:r>
                      <a:r>
                        <a:rPr lang="en-US" altLang="zh-CN" sz="1400" b="0" i="0" u="none" strike="noStrike" kern="1000" cap="none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end</a:t>
                      </a:r>
                      <a:r>
                        <a:rPr lang="zh-CN" altLang="zh-CN" sz="1400" b="0" i="0" u="none" strike="noStrike" kern="1000" cap="none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、</a:t>
                      </a:r>
                      <a:r>
                        <a:rPr lang="en-US" altLang="zh-CN" sz="1400" b="0" i="0" u="none" strike="noStrike" kern="1000" cap="none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step</a:t>
                      </a:r>
                      <a:r>
                        <a:rPr lang="zh-CN" altLang="zh-CN" sz="1400" b="0" i="0" u="none" strike="noStrike" kern="1000" cap="none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全部省略</a:t>
                      </a:r>
                      <a:r>
                        <a:rPr lang="en-US" altLang="zh-CN" sz="1400" b="0" i="0" u="none" strike="noStrike" kern="1000" cap="none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</a:t>
                      </a:r>
                      <a:r>
                        <a:rPr lang="zh-CN" altLang="zh-CN" sz="1400" b="0" i="0" u="none" strike="noStrike" kern="1000" cap="none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读取所有元素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altLang="zh-CN" sz="1400" b="0" i="0" dirty="0">
                          <a:solidFill>
                            <a:srgbClr val="383A42"/>
                          </a:solidFill>
                          <a:effectLst/>
                          <a:latin typeface="Source Code Pro" panose="020B0604020202020204" pitchFamily="49" charset="0"/>
                        </a:rPr>
                        <a:t>[</a:t>
                      </a:r>
                      <a:r>
                        <a:rPr lang="en-US" altLang="zh-CN" sz="1400" b="0" i="0" dirty="0">
                          <a:solidFill>
                            <a:srgbClr val="986801"/>
                          </a:solidFill>
                          <a:effectLst/>
                          <a:latin typeface="Source Code Pro" panose="020B0604020202020204" pitchFamily="49" charset="0"/>
                        </a:rPr>
                        <a:t>1 2 3 4 5 6 7 8 9 10</a:t>
                      </a:r>
                      <a:r>
                        <a:rPr lang="en-US" altLang="zh-CN" sz="1400" b="0" i="0" dirty="0">
                          <a:solidFill>
                            <a:srgbClr val="383A42"/>
                          </a:solidFill>
                          <a:effectLst/>
                          <a:latin typeface="Source Code Pro" panose="020B0604020202020204" pitchFamily="49" charset="0"/>
                        </a:rPr>
                        <a:t>]</a:t>
                      </a:r>
                      <a:endParaRPr lang="zh-CN" sz="1400" kern="1000" baseline="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Raleway" pitchFamily="2" charset="0"/>
                        <a:ea typeface="微软雅黑 Light" panose="020B0502040204020203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8706103"/>
                  </a:ext>
                </a:extLst>
              </a:tr>
              <a:tr h="455717">
                <a:tc>
                  <a:txBody>
                    <a:bodyPr/>
                    <a:lstStyle/>
                    <a:p>
                      <a:pPr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a[:4]</a:t>
                      </a:r>
                      <a:endParaRPr lang="zh-CN" sz="1400" kern="1000" baseline="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Raleway" pitchFamily="2" charset="0"/>
                        <a:ea typeface="微软雅黑 Light" panose="020B0502040204020203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CN" altLang="en-US" sz="1400" b="0" i="0" u="none" strike="noStrike" kern="1000" cap="none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有冒号，无起始，有终止，取正向序列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altLang="zh-CN" sz="1400" b="0" i="0" u="none" strike="noStrike" cap="none" dirty="0">
                          <a:solidFill>
                            <a:srgbClr val="383A42"/>
                          </a:solidFill>
                          <a:effectLst/>
                          <a:latin typeface="Source Code Pro" panose="020B0604020202020204" pitchFamily="49" charset="0"/>
                          <a:ea typeface="+mn-ea"/>
                          <a:cs typeface="+mn-cs"/>
                          <a:sym typeface="Arial"/>
                        </a:rPr>
                        <a:t>[</a:t>
                      </a:r>
                      <a:r>
                        <a:rPr lang="en-US" altLang="zh-CN" sz="1400" b="0" i="0" u="none" strike="noStrike" cap="none" dirty="0">
                          <a:solidFill>
                            <a:srgbClr val="986801"/>
                          </a:solidFill>
                          <a:effectLst/>
                          <a:latin typeface="Source Code Pro" panose="020B0604020202020204" pitchFamily="49" charset="0"/>
                          <a:ea typeface="+mn-ea"/>
                          <a:cs typeface="+mn-cs"/>
                          <a:sym typeface="Arial"/>
                        </a:rPr>
                        <a:t>1 2 3 4</a:t>
                      </a:r>
                      <a:r>
                        <a:rPr lang="en-US" altLang="zh-CN" sz="1400" b="0" i="0" u="none" strike="noStrike" cap="none" dirty="0">
                          <a:solidFill>
                            <a:srgbClr val="383A42"/>
                          </a:solidFill>
                          <a:effectLst/>
                          <a:latin typeface="Source Code Pro" panose="020B0604020202020204" pitchFamily="49" charset="0"/>
                          <a:ea typeface="+mn-ea"/>
                          <a:cs typeface="+mn-cs"/>
                          <a:sym typeface="Arial"/>
                        </a:rPr>
                        <a:t>]</a:t>
                      </a:r>
                      <a:endParaRPr lang="zh-CN" altLang="en-US" sz="1400" b="0" i="0" u="none" strike="noStrike" cap="none" dirty="0">
                        <a:solidFill>
                          <a:srgbClr val="383A42"/>
                        </a:solidFill>
                        <a:effectLst/>
                        <a:latin typeface="Source Code Pro" panose="020B0604020202020204" pitchFamily="49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31664241"/>
                  </a:ext>
                </a:extLst>
              </a:tr>
              <a:tr h="455717">
                <a:tc>
                  <a:txBody>
                    <a:bodyPr/>
                    <a:lstStyle/>
                    <a:p>
                      <a:pPr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a[5:] </a:t>
                      </a:r>
                      <a:endParaRPr lang="zh-CN" sz="1400" kern="1000" baseline="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Raleway" pitchFamily="2" charset="0"/>
                        <a:ea typeface="微软雅黑 Light" panose="020B0502040204020203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CN" altLang="en-US" sz="1400" b="0" i="0" u="none" strike="noStrike" kern="1000" cap="none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有冒号，有起始，无终止，取正向序列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altLang="zh-CN" sz="1400" b="0" i="0" u="none" strike="noStrike" cap="none" dirty="0">
                          <a:solidFill>
                            <a:srgbClr val="383A42"/>
                          </a:solidFill>
                          <a:effectLst/>
                          <a:latin typeface="Source Code Pro" panose="020B0604020202020204" pitchFamily="49" charset="0"/>
                          <a:ea typeface="+mn-ea"/>
                          <a:cs typeface="+mn-cs"/>
                          <a:sym typeface="Arial"/>
                        </a:rPr>
                        <a:t>[</a:t>
                      </a:r>
                      <a:r>
                        <a:rPr lang="en-US" altLang="zh-CN" sz="1400" b="0" i="0" u="none" strike="noStrike" cap="none" dirty="0">
                          <a:solidFill>
                            <a:srgbClr val="986801"/>
                          </a:solidFill>
                          <a:effectLst/>
                          <a:latin typeface="Source Code Pro" panose="020B0604020202020204" pitchFamily="49" charset="0"/>
                          <a:ea typeface="+mn-ea"/>
                          <a:cs typeface="+mn-cs"/>
                          <a:sym typeface="Arial"/>
                        </a:rPr>
                        <a:t>6 7 8 9 10</a:t>
                      </a:r>
                      <a:r>
                        <a:rPr lang="en-US" altLang="zh-CN" sz="1400" b="0" i="0" u="none" strike="noStrike" cap="none" dirty="0">
                          <a:solidFill>
                            <a:srgbClr val="383A42"/>
                          </a:solidFill>
                          <a:effectLst/>
                          <a:latin typeface="Source Code Pro" panose="020B0604020202020204" pitchFamily="49" charset="0"/>
                          <a:ea typeface="+mn-ea"/>
                          <a:cs typeface="+mn-cs"/>
                          <a:sym typeface="Arial"/>
                        </a:rPr>
                        <a:t>]</a:t>
                      </a:r>
                      <a:endParaRPr lang="zh-CN" sz="1400" kern="1000" baseline="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Raleway" pitchFamily="2" charset="0"/>
                        <a:ea typeface="微软雅黑 Light" panose="020B0502040204020203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5247376"/>
                  </a:ext>
                </a:extLst>
              </a:tr>
              <a:tr h="455717">
                <a:tc>
                  <a:txBody>
                    <a:bodyPr/>
                    <a:lstStyle/>
                    <a:p>
                      <a:pPr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[::2] </a:t>
                      </a:r>
                      <a:endParaRPr lang="zh-CN" sz="1400" kern="1000" baseline="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Raleway" pitchFamily="2" charset="0"/>
                        <a:ea typeface="微软雅黑 Light" panose="020B0502040204020203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CN" altLang="zh-CN" sz="1400" b="0" i="0" u="none" strike="noStrike" kern="1000" cap="none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指定了</a:t>
                      </a:r>
                      <a:r>
                        <a:rPr lang="en-US" altLang="zh-CN" sz="1400" b="0" i="0" u="none" strike="noStrike" kern="1000" cap="none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step</a:t>
                      </a:r>
                      <a:r>
                        <a:rPr lang="zh-CN" altLang="zh-CN" sz="1400" b="0" i="0" u="none" strike="noStrike" kern="1000" cap="none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为</a:t>
                      </a:r>
                      <a:r>
                        <a:rPr lang="en-US" altLang="zh-CN" sz="1400" b="0" i="0" u="none" strike="noStrike" kern="1000" cap="none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</a:t>
                      </a:r>
                      <a:r>
                        <a:rPr lang="zh-CN" altLang="zh-CN" sz="1400" b="0" i="0" u="none" strike="noStrike" kern="1000" cap="none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，从左往右以步长为</a:t>
                      </a:r>
                      <a:r>
                        <a:rPr lang="en-US" altLang="zh-CN" sz="1400" b="0" i="0" u="none" strike="noStrike" kern="1000" cap="none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</a:t>
                      </a:r>
                      <a:r>
                        <a:rPr lang="zh-CN" altLang="zh-CN" sz="1400" b="0" i="0" u="none" strike="noStrike" kern="1000" cap="none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进行切片</a:t>
                      </a:r>
                      <a:endParaRPr lang="zh-CN" altLang="en-US" sz="1400" b="0" i="0" u="none" strike="noStrike" kern="1000" cap="none" baseline="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altLang="zh-CN" sz="1400" b="0" i="0" u="none" strike="noStrike" cap="none" dirty="0">
                          <a:solidFill>
                            <a:srgbClr val="383A42"/>
                          </a:solidFill>
                          <a:effectLst/>
                          <a:latin typeface="Source Code Pro" panose="020B0604020202020204" pitchFamily="49" charset="0"/>
                          <a:ea typeface="+mn-ea"/>
                          <a:cs typeface="+mn-cs"/>
                          <a:sym typeface="Arial"/>
                        </a:rPr>
                        <a:t>[</a:t>
                      </a:r>
                      <a:r>
                        <a:rPr lang="en-US" altLang="zh-CN" sz="1400" b="0" i="0" u="none" strike="noStrike" cap="none" dirty="0">
                          <a:solidFill>
                            <a:srgbClr val="986801"/>
                          </a:solidFill>
                          <a:effectLst/>
                          <a:latin typeface="Source Code Pro" panose="020B0604020202020204" pitchFamily="49" charset="0"/>
                          <a:ea typeface="+mn-ea"/>
                          <a:cs typeface="+mn-cs"/>
                          <a:sym typeface="Arial"/>
                        </a:rPr>
                        <a:t>1 3 5 7 9</a:t>
                      </a:r>
                      <a:r>
                        <a:rPr lang="en-US" altLang="zh-CN" sz="1400" b="0" i="0" u="none" strike="noStrike" cap="none" dirty="0">
                          <a:solidFill>
                            <a:srgbClr val="383A42"/>
                          </a:solidFill>
                          <a:effectLst/>
                          <a:latin typeface="Source Code Pro" panose="020B0604020202020204" pitchFamily="49" charset="0"/>
                          <a:ea typeface="+mn-ea"/>
                          <a:cs typeface="+mn-cs"/>
                          <a:sym typeface="Arial"/>
                        </a:rPr>
                        <a:t>]</a:t>
                      </a:r>
                      <a:endParaRPr lang="zh-CN" altLang="en-US" sz="1400" b="0" i="0" u="none" strike="noStrike" kern="1000" cap="none" baseline="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96325759"/>
                  </a:ext>
                </a:extLst>
              </a:tr>
              <a:tr h="3574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a[-4:-1]</a:t>
                      </a:r>
                      <a:endParaRPr lang="zh-CN" altLang="zh-CN" sz="1400" kern="1000" baseline="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Raleway" pitchFamily="2" charset="0"/>
                        <a:ea typeface="微软雅黑 Light" panose="020B0502040204020203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CN" altLang="en-US" sz="1400" b="0" i="0" u="none" strike="noStrike" kern="1000" cap="none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有冒号，有始有终，取</a:t>
                      </a:r>
                      <a:r>
                        <a:rPr lang="en-US" altLang="zh-CN" sz="1400" b="0" i="0" u="none" strike="noStrike" kern="1000" cap="none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[-4,-1)</a:t>
                      </a:r>
                      <a:r>
                        <a:rPr lang="zh-CN" altLang="en-US" sz="1400" b="0" i="0" u="none" strike="noStrike" kern="1000" cap="none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半开半闭区间元素序列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CN" sz="1400" b="0" i="0" u="none" strike="noStrike" cap="none" dirty="0">
                          <a:solidFill>
                            <a:srgbClr val="383A42"/>
                          </a:solidFill>
                          <a:effectLst/>
                          <a:latin typeface="Source Code Pro" panose="020B0604020202020204" pitchFamily="49" charset="0"/>
                          <a:ea typeface="+mn-ea"/>
                          <a:cs typeface="+mn-cs"/>
                          <a:sym typeface="Arial"/>
                        </a:rPr>
                        <a:t>[</a:t>
                      </a:r>
                      <a:r>
                        <a:rPr lang="en-US" altLang="zh-CN" sz="1400" b="0" i="0" u="none" strike="noStrike" cap="none" dirty="0">
                          <a:solidFill>
                            <a:srgbClr val="986801"/>
                          </a:solidFill>
                          <a:effectLst/>
                          <a:latin typeface="Source Code Pro" panose="020B0604020202020204" pitchFamily="49" charset="0"/>
                          <a:ea typeface="+mn-ea"/>
                          <a:cs typeface="+mn-cs"/>
                          <a:sym typeface="Arial"/>
                        </a:rPr>
                        <a:t>7 8 9</a:t>
                      </a:r>
                      <a:r>
                        <a:rPr lang="en-US" altLang="zh-CN" sz="1400" b="0" i="0" u="none" strike="noStrike" cap="none" dirty="0">
                          <a:solidFill>
                            <a:srgbClr val="383A42"/>
                          </a:solidFill>
                          <a:effectLst/>
                          <a:latin typeface="Source Code Pro" panose="020B0604020202020204" pitchFamily="49" charset="0"/>
                          <a:ea typeface="+mn-ea"/>
                          <a:cs typeface="+mn-cs"/>
                          <a:sym typeface="Arial"/>
                        </a:rPr>
                        <a:t>]</a:t>
                      </a:r>
                      <a:endParaRPr lang="zh-CN" altLang="en-US" sz="1400" b="0" i="0" u="none" strike="noStrike" cap="none" dirty="0">
                        <a:solidFill>
                          <a:srgbClr val="383A42"/>
                        </a:solidFill>
                        <a:effectLst/>
                        <a:latin typeface="Source Code Pro" panose="020B0604020202020204" pitchFamily="49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03731163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57AA9929-0DBE-85B0-0493-01046550A5BE}"/>
              </a:ext>
            </a:extLst>
          </p:cNvPr>
          <p:cNvSpPr txBox="1"/>
          <p:nvPr/>
        </p:nvSpPr>
        <p:spPr>
          <a:xfrm>
            <a:off x="1623619" y="995226"/>
            <a:ext cx="5451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dirty="0">
                <a:solidFill>
                  <a:srgbClr val="383A42"/>
                </a:solidFill>
                <a:effectLst/>
                <a:latin typeface="Source Code Pro" panose="020B0604020202020204" pitchFamily="49" charset="0"/>
              </a:rPr>
              <a:t>a = </a:t>
            </a:r>
            <a:r>
              <a:rPr lang="en-US" altLang="zh-CN" sz="1800" b="0" i="0" dirty="0" err="1">
                <a:solidFill>
                  <a:srgbClr val="383A42"/>
                </a:solidFill>
                <a:effectLst/>
                <a:latin typeface="Source Code Pro" panose="020B0604020202020204" pitchFamily="49" charset="0"/>
              </a:rPr>
              <a:t>tf.constant</a:t>
            </a:r>
            <a:r>
              <a:rPr lang="en-US" altLang="zh-CN" sz="1800" b="0" i="0" dirty="0">
                <a:solidFill>
                  <a:srgbClr val="383A42"/>
                </a:solidFill>
                <a:effectLst/>
                <a:latin typeface="Source Code Pro" panose="020B0604020202020204" pitchFamily="49" charset="0"/>
              </a:rPr>
              <a:t>([</a:t>
            </a:r>
            <a:r>
              <a:rPr lang="en-US" altLang="zh-CN" sz="1800" b="0" i="0" dirty="0">
                <a:solidFill>
                  <a:srgbClr val="986801"/>
                </a:solidFill>
                <a:effectLst/>
                <a:latin typeface="Source Code Pro" panose="020B0604020202020204" pitchFamily="49" charset="0"/>
              </a:rPr>
              <a:t>1</a:t>
            </a:r>
            <a:r>
              <a:rPr lang="en-US" altLang="zh-CN" sz="1800" b="0" i="0" dirty="0">
                <a:solidFill>
                  <a:srgbClr val="383A42"/>
                </a:solidFill>
                <a:effectLst/>
                <a:latin typeface="Source Code Pro" panose="020B0604020202020204" pitchFamily="49" charset="0"/>
              </a:rPr>
              <a:t>,</a:t>
            </a:r>
            <a:r>
              <a:rPr lang="en-US" altLang="zh-CN" sz="1800" b="0" i="0" dirty="0">
                <a:solidFill>
                  <a:srgbClr val="986801"/>
                </a:solidFill>
                <a:effectLst/>
                <a:latin typeface="Source Code Pro" panose="020B0604020202020204" pitchFamily="49" charset="0"/>
              </a:rPr>
              <a:t>2</a:t>
            </a:r>
            <a:r>
              <a:rPr lang="en-US" altLang="zh-CN" sz="1800" b="0" i="0" dirty="0">
                <a:solidFill>
                  <a:srgbClr val="383A42"/>
                </a:solidFill>
                <a:effectLst/>
                <a:latin typeface="Source Code Pro" panose="020B0604020202020204" pitchFamily="49" charset="0"/>
              </a:rPr>
              <a:t>,</a:t>
            </a:r>
            <a:r>
              <a:rPr lang="en-US" altLang="zh-CN" sz="1800" b="0" i="0" dirty="0">
                <a:solidFill>
                  <a:srgbClr val="986801"/>
                </a:solidFill>
                <a:effectLst/>
                <a:latin typeface="Source Code Pro" panose="020B0604020202020204" pitchFamily="49" charset="0"/>
              </a:rPr>
              <a:t>3</a:t>
            </a:r>
            <a:r>
              <a:rPr lang="en-US" altLang="zh-CN" sz="1800" b="0" i="0" dirty="0">
                <a:solidFill>
                  <a:srgbClr val="383A42"/>
                </a:solidFill>
                <a:effectLst/>
                <a:latin typeface="Source Code Pro" panose="020B0604020202020204" pitchFamily="49" charset="0"/>
              </a:rPr>
              <a:t>,</a:t>
            </a:r>
            <a:r>
              <a:rPr lang="en-US" altLang="zh-CN" sz="1800" b="0" i="0" dirty="0">
                <a:solidFill>
                  <a:srgbClr val="986801"/>
                </a:solidFill>
                <a:effectLst/>
                <a:latin typeface="Source Code Pro" panose="020B0604020202020204" pitchFamily="49" charset="0"/>
              </a:rPr>
              <a:t>4</a:t>
            </a:r>
            <a:r>
              <a:rPr lang="en-US" altLang="zh-CN" sz="1800" b="0" i="0" dirty="0">
                <a:solidFill>
                  <a:srgbClr val="383A42"/>
                </a:solidFill>
                <a:effectLst/>
                <a:latin typeface="Source Code Pro" panose="020B0604020202020204" pitchFamily="49" charset="0"/>
              </a:rPr>
              <a:t>,</a:t>
            </a:r>
            <a:r>
              <a:rPr lang="en-US" altLang="zh-CN" sz="1800" b="0" i="0" dirty="0">
                <a:solidFill>
                  <a:srgbClr val="986801"/>
                </a:solidFill>
                <a:effectLst/>
                <a:latin typeface="Source Code Pro" panose="020B0604020202020204" pitchFamily="49" charset="0"/>
              </a:rPr>
              <a:t>5</a:t>
            </a:r>
            <a:r>
              <a:rPr lang="en-US" altLang="zh-CN" sz="1800" b="0" i="0" dirty="0">
                <a:solidFill>
                  <a:srgbClr val="383A42"/>
                </a:solidFill>
                <a:effectLst/>
                <a:latin typeface="Source Code Pro" panose="020B0604020202020204" pitchFamily="49" charset="0"/>
              </a:rPr>
              <a:t>,</a:t>
            </a:r>
            <a:r>
              <a:rPr lang="en-US" altLang="zh-CN" sz="1800" b="0" i="0" dirty="0">
                <a:solidFill>
                  <a:srgbClr val="986801"/>
                </a:solidFill>
                <a:effectLst/>
                <a:latin typeface="Source Code Pro" panose="020B0604020202020204" pitchFamily="49" charset="0"/>
              </a:rPr>
              <a:t>6</a:t>
            </a:r>
            <a:r>
              <a:rPr lang="en-US" altLang="zh-CN" sz="1800" b="0" i="0" dirty="0">
                <a:solidFill>
                  <a:srgbClr val="383A42"/>
                </a:solidFill>
                <a:effectLst/>
                <a:latin typeface="Source Code Pro" panose="020B0604020202020204" pitchFamily="49" charset="0"/>
              </a:rPr>
              <a:t>,</a:t>
            </a:r>
            <a:r>
              <a:rPr lang="en-US" altLang="zh-CN" sz="1800" b="0" i="0" dirty="0">
                <a:solidFill>
                  <a:srgbClr val="986801"/>
                </a:solidFill>
                <a:effectLst/>
                <a:latin typeface="Source Code Pro" panose="020B0604020202020204" pitchFamily="49" charset="0"/>
              </a:rPr>
              <a:t>7</a:t>
            </a:r>
            <a:r>
              <a:rPr lang="en-US" altLang="zh-CN" sz="1800" b="0" i="0" dirty="0">
                <a:solidFill>
                  <a:srgbClr val="383A42"/>
                </a:solidFill>
                <a:effectLst/>
                <a:latin typeface="Source Code Pro" panose="020B0604020202020204" pitchFamily="49" charset="0"/>
              </a:rPr>
              <a:t>,</a:t>
            </a:r>
            <a:r>
              <a:rPr lang="en-US" altLang="zh-CN" sz="1800" b="0" i="0" dirty="0">
                <a:solidFill>
                  <a:srgbClr val="986801"/>
                </a:solidFill>
                <a:effectLst/>
                <a:latin typeface="Source Code Pro" panose="020B0604020202020204" pitchFamily="49" charset="0"/>
              </a:rPr>
              <a:t>8</a:t>
            </a:r>
            <a:r>
              <a:rPr lang="en-US" altLang="zh-CN" sz="1800" b="0" i="0" dirty="0">
                <a:solidFill>
                  <a:srgbClr val="383A42"/>
                </a:solidFill>
                <a:effectLst/>
                <a:latin typeface="Source Code Pro" panose="020B0604020202020204" pitchFamily="49" charset="0"/>
              </a:rPr>
              <a:t>,</a:t>
            </a:r>
            <a:r>
              <a:rPr lang="en-US" altLang="zh-CN" sz="1800" b="0" i="0" dirty="0">
                <a:solidFill>
                  <a:srgbClr val="986801"/>
                </a:solidFill>
                <a:effectLst/>
                <a:latin typeface="Source Code Pro" panose="020B0604020202020204" pitchFamily="49" charset="0"/>
              </a:rPr>
              <a:t>9</a:t>
            </a:r>
            <a:r>
              <a:rPr lang="en-US" altLang="zh-CN" sz="1800" b="0" i="0" dirty="0">
                <a:solidFill>
                  <a:srgbClr val="383A42"/>
                </a:solidFill>
                <a:effectLst/>
                <a:latin typeface="Source Code Pro" panose="020B0604020202020204" pitchFamily="49" charset="0"/>
              </a:rPr>
              <a:t>,</a:t>
            </a:r>
            <a:r>
              <a:rPr lang="en-US" altLang="zh-CN" sz="1800" dirty="0">
                <a:solidFill>
                  <a:srgbClr val="986801"/>
                </a:solidFill>
                <a:latin typeface="Source Code Pro" panose="020B0604020202020204" pitchFamily="49" charset="0"/>
              </a:rPr>
              <a:t>10</a:t>
            </a:r>
            <a:r>
              <a:rPr lang="en-US" altLang="zh-CN" sz="1800" b="0" i="0" dirty="0">
                <a:solidFill>
                  <a:srgbClr val="383A42"/>
                </a:solidFill>
                <a:effectLst/>
                <a:latin typeface="Source Code Pro" panose="020B0604020202020204" pitchFamily="49" charset="0"/>
              </a:rPr>
              <a:t>]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3017295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0A94501-07FA-8753-0CD8-299051856038}"/>
              </a:ext>
            </a:extLst>
          </p:cNvPr>
          <p:cNvSpPr txBox="1"/>
          <p:nvPr/>
        </p:nvSpPr>
        <p:spPr>
          <a:xfrm>
            <a:off x="275374" y="-160796"/>
            <a:ext cx="25541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2600" dirty="0">
                <a:solidFill>
                  <a:srgbClr val="002060"/>
                </a:solidFill>
                <a:latin typeface="Raleway" pitchFamily="2" charset="0"/>
              </a:rPr>
              <a:t>MNIST</a:t>
            </a:r>
            <a:r>
              <a:rPr lang="zh-CN" altLang="en-US" sz="2600" dirty="0">
                <a:solidFill>
                  <a:srgbClr val="002060"/>
                </a:solidFill>
                <a:latin typeface="Raleway" pitchFamily="2" charset="0"/>
              </a:rPr>
              <a:t>数据集</a:t>
            </a:r>
            <a:endParaRPr lang="zh-CN" altLang="en-US" sz="2600" dirty="0">
              <a:solidFill>
                <a:srgbClr val="002060"/>
              </a:solidFill>
              <a:latin typeface="Raleway" pitchFamily="2" charset="0"/>
              <a:sym typeface="Raleway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5F50F6-B19D-CF69-A5D8-39FF3E3EB0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150" y="1229095"/>
            <a:ext cx="4189730" cy="2685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BA28AD1-C2C7-3389-FBB1-3FEDD7425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60" y="1024625"/>
            <a:ext cx="2992650" cy="299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2643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1100211" y="907193"/>
            <a:ext cx="6140113" cy="12304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tensorflow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buNone/>
            </a:pP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buNone/>
            </a:pP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mnist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.keras.datasets.mnist</a:t>
            </a: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buNone/>
            </a:pP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y_test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=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mnist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.load_data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146050" indent="0">
              <a:buNone/>
            </a:pP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buNone/>
            </a:pP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146050" indent="0">
              <a:buNone/>
            </a:pPr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buNone/>
            </a:pP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.shape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b="1" dirty="0">
              <a:solidFill>
                <a:srgbClr val="ECEFF1"/>
              </a:solidFill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1100211" y="281636"/>
            <a:ext cx="7148947" cy="446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rgbClr val="F06292"/>
                </a:solidFill>
              </a:rPr>
              <a:t># </a:t>
            </a:r>
            <a:r>
              <a:rPr lang="zh-CN" altLang="en-US" sz="1800" b="1" dirty="0">
                <a:solidFill>
                  <a:schemeClr val="bg1"/>
                </a:solidFill>
              </a:rPr>
              <a:t>从</a:t>
            </a:r>
            <a:r>
              <a:rPr lang="en-US" altLang="zh-CN" sz="1800" b="1" dirty="0">
                <a:solidFill>
                  <a:schemeClr val="bg1"/>
                </a:solidFill>
              </a:rPr>
              <a:t>MNIST</a:t>
            </a:r>
            <a:r>
              <a:rPr lang="zh-CN" altLang="en-US" sz="1800" b="1" dirty="0">
                <a:solidFill>
                  <a:schemeClr val="bg1"/>
                </a:solidFill>
              </a:rPr>
              <a:t>数据集中获取第</a:t>
            </a:r>
            <a:r>
              <a:rPr lang="en-US" altLang="zh-CN" sz="1800" b="1" dirty="0">
                <a:solidFill>
                  <a:schemeClr val="bg1"/>
                </a:solidFill>
              </a:rPr>
              <a:t>2</a:t>
            </a:r>
            <a:r>
              <a:rPr lang="zh-CN" altLang="en-US" sz="1800" b="1" dirty="0">
                <a:solidFill>
                  <a:schemeClr val="bg1"/>
                </a:solidFill>
              </a:rPr>
              <a:t>，</a:t>
            </a:r>
            <a:r>
              <a:rPr lang="en-US" altLang="zh-CN" sz="1800" b="1" dirty="0">
                <a:solidFill>
                  <a:schemeClr val="bg1"/>
                </a:solidFill>
              </a:rPr>
              <a:t>3</a:t>
            </a:r>
            <a:r>
              <a:rPr lang="zh-CN" altLang="en-US" sz="1800" b="1" dirty="0">
                <a:solidFill>
                  <a:schemeClr val="bg1"/>
                </a:solidFill>
              </a:rPr>
              <a:t>图片</a:t>
            </a:r>
            <a:endParaRPr sz="1800" b="1" dirty="0">
              <a:solidFill>
                <a:schemeClr val="bg1"/>
              </a:solidFill>
              <a:sym typeface="Google Sans Medium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BBAAC15-1553-0E7F-CF78-0E190517F11E}"/>
              </a:ext>
            </a:extLst>
          </p:cNvPr>
          <p:cNvSpPr txBox="1"/>
          <p:nvPr/>
        </p:nvSpPr>
        <p:spPr>
          <a:xfrm>
            <a:off x="1100211" y="3257033"/>
            <a:ext cx="22807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F06292"/>
                </a:solidFill>
              </a:rPr>
              <a:t>Out[1]:</a:t>
            </a:r>
            <a:br>
              <a:rPr lang="zh-CN" altLang="en-US" sz="1400" b="1" dirty="0">
                <a:solidFill>
                  <a:srgbClr val="ECEFF1"/>
                </a:solidFill>
              </a:rPr>
            </a:br>
            <a:r>
              <a:rPr lang="en-US" altLang="zh-CN" dirty="0">
                <a:solidFill>
                  <a:schemeClr val="bg1"/>
                </a:solidFill>
              </a:rPr>
              <a:t>(2, 28, 28)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B05E45-E83B-1698-8B41-CA45B3D5C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700" y="2804160"/>
            <a:ext cx="40386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51516D4-91CA-DA6C-6036-E6823921EFE6}"/>
              </a:ext>
            </a:extLst>
          </p:cNvPr>
          <p:cNvSpPr txBox="1"/>
          <p:nvPr/>
        </p:nvSpPr>
        <p:spPr>
          <a:xfrm>
            <a:off x="1100211" y="676483"/>
            <a:ext cx="6727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06292"/>
                </a:solidFill>
              </a:rPr>
              <a:t>In</a:t>
            </a:r>
            <a:r>
              <a:rPr lang="en-US" altLang="zh-CN" sz="1400" b="1" dirty="0">
                <a:solidFill>
                  <a:srgbClr val="F06292"/>
                </a:solidFill>
              </a:rPr>
              <a:t>[1]: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85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1142513" y="907193"/>
            <a:ext cx="6140113" cy="12304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buNone/>
            </a:pPr>
            <a:r>
              <a:rPr lang="en-US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6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146050" indent="0">
              <a:buNone/>
            </a:pPr>
            <a:r>
              <a:rPr lang="en-US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.shape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400" b="1" dirty="0">
              <a:solidFill>
                <a:srgbClr val="ECEFF1"/>
              </a:solidFill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1260058" y="127919"/>
            <a:ext cx="7369927" cy="446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rgbClr val="F06292"/>
                </a:solidFill>
              </a:rPr>
              <a:t># </a:t>
            </a:r>
            <a:r>
              <a:rPr lang="zh-CN" altLang="en-US" sz="1800" b="1" dirty="0">
                <a:solidFill>
                  <a:schemeClr val="bg1"/>
                </a:solidFill>
              </a:rPr>
              <a:t> 获取第</a:t>
            </a:r>
            <a:r>
              <a:rPr lang="en-US" altLang="zh-CN" sz="1800" b="1" dirty="0">
                <a:solidFill>
                  <a:schemeClr val="bg1"/>
                </a:solidFill>
              </a:rPr>
              <a:t>1</a:t>
            </a:r>
            <a:r>
              <a:rPr lang="zh-CN" altLang="en-US" sz="1800" b="1" dirty="0">
                <a:solidFill>
                  <a:schemeClr val="bg1"/>
                </a:solidFill>
              </a:rPr>
              <a:t>图片，并隔行采样，隔列采样</a:t>
            </a:r>
            <a:endParaRPr sz="1800" b="1" dirty="0">
              <a:solidFill>
                <a:schemeClr val="bg1"/>
              </a:solidFill>
              <a:sym typeface="Google Sans Medium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BBAAC15-1553-0E7F-CF78-0E190517F11E}"/>
              </a:ext>
            </a:extLst>
          </p:cNvPr>
          <p:cNvSpPr txBox="1"/>
          <p:nvPr/>
        </p:nvSpPr>
        <p:spPr>
          <a:xfrm>
            <a:off x="1260058" y="3257033"/>
            <a:ext cx="22807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F06292"/>
                </a:solidFill>
              </a:rPr>
              <a:t>Out[1]:</a:t>
            </a:r>
            <a:br>
              <a:rPr lang="zh-CN" altLang="en-US" sz="1400" b="1" dirty="0">
                <a:solidFill>
                  <a:srgbClr val="ECEFF1"/>
                </a:solidFill>
              </a:rPr>
            </a:br>
            <a:r>
              <a:rPr lang="en-US" altLang="zh-CN" dirty="0">
                <a:solidFill>
                  <a:schemeClr val="bg1"/>
                </a:solidFill>
              </a:rPr>
              <a:t>(14, 14)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51516D4-91CA-DA6C-6036-E6823921EFE6}"/>
              </a:ext>
            </a:extLst>
          </p:cNvPr>
          <p:cNvSpPr txBox="1"/>
          <p:nvPr/>
        </p:nvSpPr>
        <p:spPr>
          <a:xfrm>
            <a:off x="1313571" y="676483"/>
            <a:ext cx="6727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06292"/>
                </a:solidFill>
              </a:rPr>
              <a:t>In</a:t>
            </a:r>
            <a:r>
              <a:rPr lang="en-US" altLang="zh-CN" sz="1400" b="1" dirty="0">
                <a:solidFill>
                  <a:srgbClr val="F06292"/>
                </a:solidFill>
              </a:rPr>
              <a:t>[1]: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14601E1-7A78-49E8-6F45-E489480DA9F9}"/>
              </a:ext>
            </a:extLst>
          </p:cNvPr>
          <p:cNvSpPr txBox="1"/>
          <p:nvPr/>
        </p:nvSpPr>
        <p:spPr>
          <a:xfrm>
            <a:off x="4721860" y="3070381"/>
            <a:ext cx="46177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effectLst/>
                <a:latin typeface="+mn-lt"/>
                <a:ea typeface="宋体" panose="02010600030101010101" pitchFamily="2" charset="-122"/>
              </a:rPr>
              <a:t>[0,</a:t>
            </a:r>
            <a:r>
              <a:rPr lang="en-US" altLang="zh-CN" sz="3200" dirty="0">
                <a:solidFill>
                  <a:srgbClr val="00B050"/>
                </a:solidFill>
                <a:effectLst/>
                <a:latin typeface="+mn-lt"/>
                <a:ea typeface="宋体" panose="02010600030101010101" pitchFamily="2" charset="-122"/>
              </a:rPr>
              <a:t>0:28:2</a:t>
            </a:r>
            <a:r>
              <a:rPr lang="en-US" altLang="zh-CN" sz="3200" dirty="0">
                <a:solidFill>
                  <a:schemeClr val="bg1"/>
                </a:solidFill>
                <a:effectLst/>
                <a:latin typeface="+mn-lt"/>
                <a:ea typeface="宋体" panose="02010600030101010101" pitchFamily="2" charset="-122"/>
              </a:rPr>
              <a:t>,</a:t>
            </a:r>
            <a:r>
              <a:rPr lang="en-US" altLang="zh-CN" sz="3200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+mn-lt"/>
                <a:ea typeface="宋体" panose="02010600030101010101" pitchFamily="2" charset="-122"/>
              </a:rPr>
              <a:t>0:28:2</a:t>
            </a:r>
            <a:r>
              <a:rPr lang="en-US" altLang="zh-CN" sz="3200" dirty="0">
                <a:solidFill>
                  <a:schemeClr val="bg1"/>
                </a:solidFill>
                <a:effectLst/>
                <a:latin typeface="+mn-lt"/>
                <a:ea typeface="宋体" panose="02010600030101010101" pitchFamily="2" charset="-122"/>
              </a:rPr>
              <a:t>]</a:t>
            </a:r>
            <a:endParaRPr lang="zh-CN" altLang="en-US" sz="32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0763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BE1A06D-8FF6-369B-647B-067582C151E8}"/>
              </a:ext>
            </a:extLst>
          </p:cNvPr>
          <p:cNvSpPr txBox="1"/>
          <p:nvPr/>
        </p:nvSpPr>
        <p:spPr>
          <a:xfrm>
            <a:off x="811713" y="987337"/>
            <a:ext cx="7520573" cy="46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</a:pPr>
            <a:r>
              <a:rPr lang="zh-CN" altLang="en-US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假设图片是彩色的，那么</a:t>
            </a:r>
            <a:r>
              <a:rPr lang="en-US" altLang="zh-CN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MNIST</a:t>
            </a:r>
            <a:r>
              <a:rPr lang="zh-CN" altLang="en-US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数据集的形状应该是</a:t>
            </a:r>
            <a:r>
              <a:rPr lang="en-US" altLang="zh-CN" sz="1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微软雅黑 Light" panose="020B0502040204020203" pitchFamily="34" charset="-122"/>
              </a:rPr>
              <a:t>(60000,28,28,3)</a:t>
            </a:r>
            <a:endParaRPr lang="zh-CN" altLang="en-US" sz="1800" b="1" dirty="0">
              <a:solidFill>
                <a:schemeClr val="accent5">
                  <a:lumMod val="60000"/>
                  <a:lumOff val="40000"/>
                </a:schemeClr>
              </a:solidFill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0A94501-07FA-8753-0CD8-299051856038}"/>
              </a:ext>
            </a:extLst>
          </p:cNvPr>
          <p:cNvSpPr txBox="1"/>
          <p:nvPr/>
        </p:nvSpPr>
        <p:spPr>
          <a:xfrm>
            <a:off x="270295" y="72884"/>
            <a:ext cx="370685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solidFill>
                  <a:srgbClr val="002060"/>
                </a:solidFill>
                <a:latin typeface="Raleway" pitchFamily="2" charset="0"/>
                <a:sym typeface="Raleway"/>
              </a:rPr>
              <a:t>索引切片的表达方式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B2A8BE7-693B-1621-7052-96CABA9363AF}"/>
              </a:ext>
            </a:extLst>
          </p:cNvPr>
          <p:cNvSpPr txBox="1"/>
          <p:nvPr/>
        </p:nvSpPr>
        <p:spPr>
          <a:xfrm>
            <a:off x="811713" y="1639538"/>
            <a:ext cx="7520573" cy="46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</a:pPr>
            <a:r>
              <a:rPr lang="zh-CN" altLang="en-US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需要取其中一个通道的数据，怎么办？</a:t>
            </a:r>
            <a:endParaRPr lang="zh-CN" altLang="en-US" sz="1800" b="1" dirty="0">
              <a:solidFill>
                <a:schemeClr val="accent5">
                  <a:lumMod val="60000"/>
                  <a:lumOff val="40000"/>
                </a:schemeClr>
              </a:solidFill>
              <a:latin typeface="+mn-lt"/>
              <a:ea typeface="微软雅黑 Light" panose="020B0502040204020203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C18B1BB-65CA-0FCE-B7F8-820E66D9C8F3}"/>
              </a:ext>
            </a:extLst>
          </p:cNvPr>
          <p:cNvSpPr txBox="1"/>
          <p:nvPr/>
        </p:nvSpPr>
        <p:spPr>
          <a:xfrm>
            <a:off x="1076960" y="2453421"/>
            <a:ext cx="5486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986801"/>
                </a:solidFill>
                <a:latin typeface="Source Code Pro" panose="020B0604020202020204" pitchFamily="49" charset="0"/>
                <a:ea typeface="+mn-ea"/>
                <a:cs typeface="+mn-cs"/>
              </a:rPr>
              <a:t>Sample= </a:t>
            </a:r>
            <a:r>
              <a:rPr lang="en-US" altLang="zh-CN" sz="2400" dirty="0" err="1">
                <a:solidFill>
                  <a:srgbClr val="986801"/>
                </a:solidFill>
                <a:latin typeface="Source Code Pro" panose="020B0604020202020204" pitchFamily="49" charset="0"/>
                <a:ea typeface="+mn-ea"/>
                <a:cs typeface="+mn-cs"/>
              </a:rPr>
              <a:t>x_train</a:t>
            </a:r>
            <a:r>
              <a:rPr lang="en-US" altLang="zh-CN" sz="2400" dirty="0">
                <a:solidFill>
                  <a:srgbClr val="986801"/>
                </a:solidFill>
                <a:latin typeface="Source Code Pro" panose="020B0604020202020204" pitchFamily="49" charset="0"/>
                <a:ea typeface="+mn-ea"/>
                <a:cs typeface="+mn-cs"/>
              </a:rPr>
              <a:t> [</a:t>
            </a:r>
            <a:r>
              <a:rPr lang="en-US" altLang="zh-CN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ource Code Pro" panose="020B0604020202020204" pitchFamily="49" charset="0"/>
                <a:ea typeface="+mn-ea"/>
                <a:cs typeface="+mn-cs"/>
              </a:rPr>
              <a:t>:,:,:,1</a:t>
            </a:r>
            <a:r>
              <a:rPr lang="en-US" altLang="zh-CN" sz="2400" dirty="0">
                <a:solidFill>
                  <a:srgbClr val="986801"/>
                </a:solidFill>
                <a:latin typeface="Source Code Pro" panose="020B0604020202020204" pitchFamily="49" charset="0"/>
                <a:ea typeface="+mn-ea"/>
                <a:cs typeface="+mn-cs"/>
              </a:rPr>
              <a:t>]</a:t>
            </a:r>
            <a:endParaRPr lang="zh-CN" altLang="en-US" sz="2400" dirty="0">
              <a:solidFill>
                <a:srgbClr val="986801"/>
              </a:solidFill>
              <a:latin typeface="Source Code Pro" panose="020B0604020202020204" pitchFamily="49" charset="0"/>
              <a:ea typeface="+mn-ea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E740F94-DF19-FA41-F910-69912B208E35}"/>
              </a:ext>
            </a:extLst>
          </p:cNvPr>
          <p:cNvSpPr txBox="1"/>
          <p:nvPr/>
        </p:nvSpPr>
        <p:spPr>
          <a:xfrm>
            <a:off x="980440" y="3352810"/>
            <a:ext cx="7076440" cy="922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</a:pPr>
            <a:r>
              <a:rPr lang="zh-CN" altLang="zh-CN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可以使用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  <a:latin typeface="Raleway" pitchFamily="2" charset="0"/>
                <a:ea typeface="微软雅黑 Light" panose="020B0502040204020203" pitchFamily="34" charset="-122"/>
              </a:rPr>
              <a:t>⋯</a:t>
            </a:r>
            <a:r>
              <a:rPr lang="zh-CN" altLang="zh-CN" sz="2000" b="1" dirty="0">
                <a:solidFill>
                  <a:schemeClr val="accent6">
                    <a:lumMod val="50000"/>
                  </a:schemeClr>
                </a:solidFill>
                <a:latin typeface="Raleway" pitchFamily="2" charset="0"/>
                <a:ea typeface="微软雅黑 Light" panose="020B0502040204020203" pitchFamily="34" charset="-122"/>
              </a:rPr>
              <a:t>符号</a:t>
            </a:r>
            <a:r>
              <a:rPr lang="zh-CN" altLang="zh-CN" sz="18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</a:rPr>
              <a:t>表示取多个维度上所有的数据，其中维度的数量需根据规则自动推断</a:t>
            </a:r>
            <a:endParaRPr lang="zh-CN" altLang="en-US" sz="1800" b="1" dirty="0">
              <a:solidFill>
                <a:schemeClr val="accent1"/>
              </a:solidFill>
              <a:latin typeface="Raleway" pitchFamily="2" charset="0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0791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1142513" y="907192"/>
            <a:ext cx="6934687" cy="28266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original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,...]</a:t>
            </a:r>
          </a:p>
          <a:p>
            <a:pPr marL="146050" indent="0">
              <a:buNone/>
            </a:pP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.image.grayscale_to_rgb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.reshape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original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,(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pPr marL="146050" indent="0">
              <a:buNone/>
            </a:pPr>
            <a:r>
              <a:rPr lang="en-US" altLang="zh-CN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zh-CN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sample.shape</a:t>
            </a:r>
            <a:r>
              <a:rPr lang="en-US" altLang="zh-CN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(4, 28, 28, 3)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buNone/>
            </a:pPr>
            <a:endParaRPr lang="en-US" altLang="zh-CN" sz="1400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buNone/>
            </a:pPr>
            <a:r>
              <a:rPr lang="en-US" altLang="zh-CN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zh-CN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取第三张</a:t>
            </a:r>
            <a:r>
              <a:rPr lang="zh-CN" alt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图片 </a:t>
            </a:r>
            <a:r>
              <a:rPr lang="en-US" altLang="zh-CN" sz="1400" dirty="0">
                <a:solidFill>
                  <a:srgbClr val="6A9955"/>
                </a:solidFill>
                <a:latin typeface="Consolas" panose="020B0609020204030204" pitchFamily="49" charset="0"/>
              </a:rPr>
              <a:t>sample[2,:,:,:]</a:t>
            </a:r>
            <a:endParaRPr lang="zh-CN" altLang="en-US" sz="1400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pPr marL="146050" indent="0">
              <a:buNone/>
            </a:pPr>
            <a:r>
              <a:rPr lang="en-US" altLang="zh-CN" sz="18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zh-CN" sz="18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8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</a:t>
            </a:r>
            <a:r>
              <a:rPr lang="en-US" altLang="zh-CN" sz="18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8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8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,...]</a:t>
            </a:r>
          </a:p>
          <a:p>
            <a:pPr marL="146050" indent="0">
              <a:buNone/>
            </a:pPr>
            <a:endParaRPr lang="en-US" sz="1400" b="1" dirty="0">
              <a:solidFill>
                <a:srgbClr val="ECEFF1"/>
              </a:solidFill>
            </a:endParaRPr>
          </a:p>
          <a:p>
            <a:pPr marL="146050" indent="0">
              <a:buNone/>
            </a:pPr>
            <a:r>
              <a:rPr lang="en-US" altLang="zh-CN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zh-CN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需要截取图片的</a:t>
            </a:r>
            <a:r>
              <a:rPr lang="en-US" altLang="zh-CN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zh-CN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通道：</a:t>
            </a:r>
            <a:endParaRPr lang="zh-CN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46050" indent="0">
              <a:buNone/>
            </a:pPr>
            <a:r>
              <a:rPr lang="en-US" altLang="zh-CN" sz="18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img1</a:t>
            </a:r>
            <a:r>
              <a:rPr lang="en-US" altLang="zh-CN" sz="18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8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</a:t>
            </a:r>
            <a:r>
              <a:rPr lang="en-US" altLang="zh-CN" sz="18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8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8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,...,</a:t>
            </a:r>
            <a:r>
              <a:rPr lang="en-US" altLang="zh-CN" sz="18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8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146050" indent="0">
              <a:buNone/>
            </a:pPr>
            <a:r>
              <a:rPr lang="en-US" altLang="zh-CN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zh-CN" sz="1400" dirty="0">
                <a:solidFill>
                  <a:srgbClr val="6A9955"/>
                </a:solidFill>
                <a:latin typeface="Consolas" panose="020B0609020204030204" pitchFamily="49" charset="0"/>
              </a:rPr>
              <a:t>img1.shape </a:t>
            </a:r>
            <a:r>
              <a:rPr 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(28, 28)</a:t>
            </a:r>
          </a:p>
          <a:p>
            <a:endParaRPr lang="en-US" sz="1400" b="1" dirty="0">
              <a:solidFill>
                <a:srgbClr val="ECEFF1"/>
              </a:solidFill>
            </a:endParaRPr>
          </a:p>
          <a:p>
            <a:endParaRPr lang="en-US" sz="1400" b="1" dirty="0">
              <a:solidFill>
                <a:srgbClr val="ECEFF1"/>
              </a:solidFill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1260058" y="127919"/>
            <a:ext cx="7369927" cy="446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rgbClr val="F06292"/>
                </a:solidFill>
              </a:rPr>
              <a:t># </a:t>
            </a:r>
            <a:r>
              <a:rPr lang="zh-CN" altLang="en-US" sz="1800" b="1" dirty="0">
                <a:solidFill>
                  <a:schemeClr val="bg1"/>
                </a:solidFill>
              </a:rPr>
              <a:t> 读取</a:t>
            </a:r>
            <a:r>
              <a:rPr lang="en-US" altLang="zh-CN" sz="1800" b="1" dirty="0">
                <a:solidFill>
                  <a:schemeClr val="bg1"/>
                </a:solidFill>
              </a:rPr>
              <a:t>RGB</a:t>
            </a:r>
            <a:r>
              <a:rPr lang="zh-CN" altLang="en-US" sz="1800" b="1" dirty="0">
                <a:solidFill>
                  <a:schemeClr val="bg1"/>
                </a:solidFill>
              </a:rPr>
              <a:t>三个通道的</a:t>
            </a:r>
            <a:r>
              <a:rPr lang="en-US" altLang="zh-CN" sz="1800" b="1" dirty="0">
                <a:solidFill>
                  <a:schemeClr val="bg1"/>
                </a:solidFill>
              </a:rPr>
              <a:t>G</a:t>
            </a:r>
            <a:r>
              <a:rPr lang="zh-CN" altLang="en-US" sz="1800" b="1" dirty="0">
                <a:solidFill>
                  <a:schemeClr val="bg1"/>
                </a:solidFill>
              </a:rPr>
              <a:t>通道数据</a:t>
            </a:r>
            <a:endParaRPr sz="1800" b="1" dirty="0">
              <a:solidFill>
                <a:schemeClr val="bg1"/>
              </a:solidFill>
              <a:sym typeface="Google Sans Medium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51516D4-91CA-DA6C-6036-E6823921EFE6}"/>
              </a:ext>
            </a:extLst>
          </p:cNvPr>
          <p:cNvSpPr txBox="1"/>
          <p:nvPr/>
        </p:nvSpPr>
        <p:spPr>
          <a:xfrm>
            <a:off x="1313571" y="676483"/>
            <a:ext cx="6727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06292"/>
                </a:solidFill>
              </a:rPr>
              <a:t>In</a:t>
            </a:r>
            <a:r>
              <a:rPr lang="en-US" altLang="zh-CN" sz="1400" b="1" dirty="0">
                <a:solidFill>
                  <a:srgbClr val="F06292"/>
                </a:solidFill>
              </a:rPr>
              <a:t>[1]:</a:t>
            </a:r>
            <a:endParaRPr lang="zh-CN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14601E1-7A78-49E8-6F45-E489480DA9F9}"/>
              </a:ext>
            </a:extLst>
          </p:cNvPr>
          <p:cNvSpPr txBox="1"/>
          <p:nvPr/>
        </p:nvSpPr>
        <p:spPr>
          <a:xfrm>
            <a:off x="3905585" y="3943920"/>
            <a:ext cx="46177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 err="1">
                <a:solidFill>
                  <a:schemeClr val="bg1"/>
                </a:solidFill>
                <a:latin typeface="+mn-lt"/>
                <a:ea typeface="宋体" panose="02010600030101010101" pitchFamily="2" charset="-122"/>
              </a:rPr>
              <a:t>img</a:t>
            </a:r>
            <a:r>
              <a:rPr lang="en-US" altLang="zh-CN" sz="3200" dirty="0">
                <a:solidFill>
                  <a:schemeClr val="bg1"/>
                </a:solidFill>
                <a:latin typeface="+mn-lt"/>
                <a:ea typeface="宋体" panose="02010600030101010101" pitchFamily="2" charset="-122"/>
              </a:rPr>
              <a:t> = sample[</a:t>
            </a:r>
            <a:r>
              <a:rPr lang="en-US" altLang="zh-CN" sz="3200" dirty="0">
                <a:solidFill>
                  <a:schemeClr val="accent4">
                    <a:lumMod val="90000"/>
                  </a:schemeClr>
                </a:solidFill>
                <a:latin typeface="+mn-lt"/>
                <a:ea typeface="宋体" panose="02010600030101010101" pitchFamily="2" charset="-122"/>
              </a:rPr>
              <a:t>2,...,</a:t>
            </a:r>
            <a:r>
              <a:rPr lang="en-US" altLang="zh-CN" sz="32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宋体" panose="02010600030101010101" pitchFamily="2" charset="-122"/>
              </a:rPr>
              <a:t>i</a:t>
            </a:r>
            <a:r>
              <a:rPr lang="en-US" altLang="zh-CN" sz="3200" dirty="0">
                <a:solidFill>
                  <a:schemeClr val="bg1"/>
                </a:solidFill>
                <a:latin typeface="+mn-lt"/>
                <a:ea typeface="宋体" panose="02010600030101010101" pitchFamily="2" charset="-122"/>
              </a:rPr>
              <a:t>]</a:t>
            </a:r>
            <a:endParaRPr lang="zh-CN" altLang="en-US" sz="3200" dirty="0">
              <a:solidFill>
                <a:schemeClr val="bg1"/>
              </a:solidFill>
              <a:latin typeface="+mn-lt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77910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BE1A06D-8FF6-369B-647B-067582C151E8}"/>
              </a:ext>
            </a:extLst>
          </p:cNvPr>
          <p:cNvSpPr txBox="1"/>
          <p:nvPr/>
        </p:nvSpPr>
        <p:spPr>
          <a:xfrm>
            <a:off x="745673" y="814617"/>
            <a:ext cx="7520573" cy="1290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</a:pPr>
            <a:r>
              <a:rPr lang="zh-CN" altLang="en-US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如果一段</a:t>
            </a:r>
            <a:r>
              <a:rPr lang="en-US" altLang="zh-CN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5</a:t>
            </a:r>
            <a:r>
              <a:rPr lang="zh-CN" altLang="en-US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秒视频（</a:t>
            </a:r>
            <a:r>
              <a:rPr lang="en-US" altLang="zh-CN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768 x 768</a:t>
            </a:r>
            <a:r>
              <a:rPr lang="zh-CN" altLang="en-US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像素），每秒</a:t>
            </a:r>
            <a:r>
              <a:rPr lang="en-US" altLang="zh-CN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15</a:t>
            </a:r>
            <a:r>
              <a:rPr lang="zh-CN" altLang="en-US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帧（总共</a:t>
            </a:r>
            <a:r>
              <a:rPr lang="en-US" altLang="zh-CN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75</a:t>
            </a:r>
            <a:r>
              <a:rPr lang="zh-CN" altLang="en-US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帧），颜色深度为</a:t>
            </a:r>
            <a:r>
              <a:rPr lang="en-US" altLang="zh-CN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3</a:t>
            </a:r>
            <a:r>
              <a:rPr lang="zh-CN" altLang="en-US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的视频，可以用</a:t>
            </a:r>
            <a:r>
              <a:rPr lang="en-US" altLang="zh-CN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4D</a:t>
            </a:r>
            <a:r>
              <a:rPr lang="zh-CN" altLang="en-US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张量来存储它：</a:t>
            </a:r>
            <a:r>
              <a:rPr lang="en-US" altLang="zh-CN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(75,768,768,3)</a:t>
            </a:r>
            <a:r>
              <a:rPr lang="zh-CN" altLang="en-US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。</a:t>
            </a:r>
          </a:p>
          <a:p>
            <a:pPr indent="266700" algn="just">
              <a:lnSpc>
                <a:spcPct val="150000"/>
              </a:lnSpc>
            </a:pPr>
            <a:r>
              <a:rPr lang="zh-CN" altLang="en-US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如果有</a:t>
            </a:r>
            <a:r>
              <a:rPr lang="en-US" altLang="zh-CN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10</a:t>
            </a:r>
            <a:r>
              <a:rPr lang="zh-CN" altLang="en-US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段这样的视频，会得到一个</a:t>
            </a:r>
            <a:r>
              <a:rPr lang="en-US" altLang="zh-CN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5D</a:t>
            </a:r>
            <a:r>
              <a:rPr lang="zh-CN" altLang="en-US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张量：</a:t>
            </a:r>
            <a:r>
              <a:rPr lang="en-US" altLang="zh-CN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(10,75,768,768,3)</a:t>
            </a:r>
            <a:r>
              <a:rPr lang="zh-CN" altLang="en-US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。</a:t>
            </a:r>
            <a:endParaRPr lang="zh-CN" altLang="en-US" sz="1800" b="1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0A94501-07FA-8753-0CD8-299051856038}"/>
              </a:ext>
            </a:extLst>
          </p:cNvPr>
          <p:cNvSpPr txBox="1"/>
          <p:nvPr/>
        </p:nvSpPr>
        <p:spPr>
          <a:xfrm>
            <a:off x="336335" y="71922"/>
            <a:ext cx="220874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00" dirty="0">
                <a:solidFill>
                  <a:srgbClr val="002060"/>
                </a:solidFill>
                <a:latin typeface="Raleway" pitchFamily="2" charset="0"/>
                <a:sym typeface="Raleway"/>
              </a:rPr>
              <a:t>索引切片练习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C20611C-2739-118E-6D25-F9B5883FA526}"/>
              </a:ext>
            </a:extLst>
          </p:cNvPr>
          <p:cNvSpPr txBox="1"/>
          <p:nvPr/>
        </p:nvSpPr>
        <p:spPr>
          <a:xfrm>
            <a:off x="1359427" y="2355735"/>
            <a:ext cx="535032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sample = </a:t>
            </a:r>
            <a:r>
              <a:rPr lang="en-US" altLang="zh-CN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tf.random.normal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zh-CN" sz="1600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600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600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768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600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768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600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endParaRPr lang="en-US" altLang="zh-CN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sample[</a:t>
            </a:r>
            <a:r>
              <a:rPr lang="en-US" altLang="zh-CN" sz="1600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].shape               </a:t>
            </a:r>
          </a:p>
          <a:p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sample[</a:t>
            </a:r>
            <a:r>
              <a:rPr lang="en-US" altLang="zh-CN" sz="1600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,...].shape            </a:t>
            </a:r>
          </a:p>
          <a:p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sample[...,</a:t>
            </a:r>
            <a:r>
              <a:rPr lang="en-US" altLang="zh-CN" sz="1600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].shape            </a:t>
            </a:r>
          </a:p>
          <a:p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sample[</a:t>
            </a:r>
            <a:r>
              <a:rPr lang="en-US" altLang="zh-CN" sz="1600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,...,</a:t>
            </a:r>
            <a:r>
              <a:rPr lang="en-US" altLang="zh-CN" sz="1600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].shape        </a:t>
            </a:r>
          </a:p>
          <a:p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sample[</a:t>
            </a:r>
            <a:r>
              <a:rPr lang="en-US" altLang="zh-CN" sz="1600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sz="1600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,...,</a:t>
            </a:r>
            <a:r>
              <a:rPr lang="en-US" altLang="zh-CN" sz="1600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].shape </a:t>
            </a:r>
          </a:p>
          <a:p>
            <a:pPr marL="799465" indent="-266065"/>
            <a:endParaRPr lang="zh-CN" altLang="zh-CN" sz="1600" dirty="0">
              <a:solidFill>
                <a:srgbClr val="986801"/>
              </a:solidFill>
              <a:latin typeface="Source Code Pro" panose="020B0604020202020204" pitchFamily="49" charset="0"/>
              <a:ea typeface="+mn-ea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1CEBC84-8C9F-9555-04AC-22E5CC6877B2}"/>
              </a:ext>
            </a:extLst>
          </p:cNvPr>
          <p:cNvSpPr txBox="1"/>
          <p:nvPr/>
        </p:nvSpPr>
        <p:spPr>
          <a:xfrm>
            <a:off x="4505959" y="2821649"/>
            <a:ext cx="233478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</a:rPr>
              <a:t>(75, 768, 768, 3) </a:t>
            </a:r>
          </a:p>
          <a:p>
            <a:r>
              <a:rPr lang="en-US" altLang="zh-CN" sz="16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</a:rPr>
              <a:t>(75, 768, 768, 3) </a:t>
            </a:r>
          </a:p>
          <a:p>
            <a:r>
              <a:rPr lang="en-US" altLang="zh-CN" sz="16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</a:rPr>
              <a:t>(10, 75, 768, 768) </a:t>
            </a:r>
          </a:p>
          <a:p>
            <a:r>
              <a:rPr lang="en-US" altLang="zh-CN" sz="16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</a:rPr>
              <a:t>(75, 768, 768) </a:t>
            </a:r>
          </a:p>
          <a:p>
            <a:r>
              <a:rPr lang="en-US" altLang="zh-CN" sz="16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</a:rPr>
              <a:t>(768, 768)</a:t>
            </a:r>
            <a:endParaRPr lang="zh-CN" altLang="en-US" sz="1600" dirty="0">
              <a:solidFill>
                <a:schemeClr val="accent4">
                  <a:lumMod val="2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382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9"/>
          <p:cNvSpPr txBox="1">
            <a:spLocks noGrp="1"/>
          </p:cNvSpPr>
          <p:nvPr>
            <p:ph type="title"/>
          </p:nvPr>
        </p:nvSpPr>
        <p:spPr>
          <a:xfrm>
            <a:off x="601631" y="304812"/>
            <a:ext cx="1684369" cy="7948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任务</a:t>
            </a:r>
            <a:r>
              <a:rPr lang="en-US" altLang="zh-CN" dirty="0"/>
              <a:t>2</a:t>
            </a:r>
            <a:endParaRPr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911C70F-8F05-E5A2-F34F-2DD444365DA2}"/>
              </a:ext>
            </a:extLst>
          </p:cNvPr>
          <p:cNvSpPr txBox="1"/>
          <p:nvPr/>
        </p:nvSpPr>
        <p:spPr>
          <a:xfrm>
            <a:off x="2235201" y="1435784"/>
            <a:ext cx="24790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Raleway"/>
                <a:ea typeface="微软雅黑 Light" panose="020B0502040204020203" pitchFamily="34" charset="-122"/>
              </a:rPr>
              <a:t>维度变换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1CF295F-4327-0B89-4582-6A9527FBAA59}"/>
              </a:ext>
            </a:extLst>
          </p:cNvPr>
          <p:cNvSpPr txBox="1"/>
          <p:nvPr/>
        </p:nvSpPr>
        <p:spPr>
          <a:xfrm>
            <a:off x="1884680" y="2341890"/>
            <a:ext cx="4572000" cy="1884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2000" kern="1200" dirty="0">
                <a:solidFill>
                  <a:schemeClr val="bg1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改变形状      </a:t>
            </a:r>
            <a:r>
              <a:rPr lang="en-US" altLang="zh-CN" sz="2000" kern="1200" dirty="0">
                <a:solidFill>
                  <a:schemeClr val="bg1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reshape</a:t>
            </a: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2000" kern="1200" dirty="0">
                <a:solidFill>
                  <a:schemeClr val="bg1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插入新维度   </a:t>
            </a:r>
            <a:r>
              <a:rPr lang="en-US" altLang="zh-CN" sz="2000" kern="1200" dirty="0" err="1">
                <a:solidFill>
                  <a:schemeClr val="bg1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expand_dims</a:t>
            </a:r>
            <a:endParaRPr lang="en-US" altLang="zh-CN" sz="2000" kern="1200" dirty="0">
              <a:solidFill>
                <a:schemeClr val="bg1"/>
              </a:solidFill>
              <a:latin typeface="Raleway" pitchFamily="2" charset="0"/>
              <a:ea typeface="微软雅黑" panose="020B0503020204020204" pitchFamily="34" charset="-122"/>
              <a:cs typeface="+mn-cs"/>
            </a:endParaRP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2000" kern="1200" dirty="0">
                <a:solidFill>
                  <a:schemeClr val="bg1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删除维度       </a:t>
            </a:r>
            <a:r>
              <a:rPr lang="en-US" altLang="zh-CN" sz="2000" kern="1200" dirty="0">
                <a:solidFill>
                  <a:schemeClr val="bg1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squeeze</a:t>
            </a: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2000" kern="1200" dirty="0">
                <a:solidFill>
                  <a:schemeClr val="bg1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交换维度       </a:t>
            </a:r>
            <a:r>
              <a:rPr lang="en-US" altLang="zh-CN" sz="2000" kern="1200" dirty="0">
                <a:solidFill>
                  <a:schemeClr val="bg1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transpose</a:t>
            </a:r>
            <a:endParaRPr lang="zh-CN" altLang="en-US" sz="2000" kern="1200" dirty="0">
              <a:solidFill>
                <a:schemeClr val="bg1"/>
              </a:solidFill>
              <a:latin typeface="Raleway" pitchFamily="2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296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6;p20">
            <a:extLst>
              <a:ext uri="{FF2B5EF4-FFF2-40B4-BE49-F238E27FC236}">
                <a16:creationId xmlns:a16="http://schemas.microsoft.com/office/drawing/2014/main" id="{B4837533-7033-4C60-8582-95EC36BB3251}"/>
              </a:ext>
            </a:extLst>
          </p:cNvPr>
          <p:cNvSpPr txBox="1">
            <a:spLocks/>
          </p:cNvSpPr>
          <p:nvPr/>
        </p:nvSpPr>
        <p:spPr>
          <a:xfrm>
            <a:off x="389212" y="55859"/>
            <a:ext cx="213928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 sz="2400" dirty="0">
                <a:solidFill>
                  <a:schemeClr val="accent5"/>
                </a:solidFill>
                <a:ea typeface="微软雅黑 Light" panose="020B0502040204020203" pitchFamily="34" charset="-122"/>
              </a:rPr>
              <a:t>工作流程示例</a:t>
            </a:r>
          </a:p>
        </p:txBody>
      </p:sp>
      <p:cxnSp>
        <p:nvCxnSpPr>
          <p:cNvPr id="5" name="Google Shape;207;p25">
            <a:extLst>
              <a:ext uri="{FF2B5EF4-FFF2-40B4-BE49-F238E27FC236}">
                <a16:creationId xmlns:a16="http://schemas.microsoft.com/office/drawing/2014/main" id="{4A99A642-A9AC-4772-835E-4813D183A5A2}"/>
              </a:ext>
            </a:extLst>
          </p:cNvPr>
          <p:cNvCxnSpPr>
            <a:cxnSpLocks/>
          </p:cNvCxnSpPr>
          <p:nvPr/>
        </p:nvCxnSpPr>
        <p:spPr>
          <a:xfrm>
            <a:off x="6495634" y="1394503"/>
            <a:ext cx="46558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" name="Google Shape;208;p25">
            <a:extLst>
              <a:ext uri="{FF2B5EF4-FFF2-40B4-BE49-F238E27FC236}">
                <a16:creationId xmlns:a16="http://schemas.microsoft.com/office/drawing/2014/main" id="{BDD1D4AE-99EE-4A18-A22C-C65DAFB9662F}"/>
              </a:ext>
            </a:extLst>
          </p:cNvPr>
          <p:cNvCxnSpPr>
            <a:cxnSpLocks/>
          </p:cNvCxnSpPr>
          <p:nvPr/>
        </p:nvCxnSpPr>
        <p:spPr>
          <a:xfrm>
            <a:off x="2196286" y="1394645"/>
            <a:ext cx="317537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Google Shape;209;p25">
            <a:extLst>
              <a:ext uri="{FF2B5EF4-FFF2-40B4-BE49-F238E27FC236}">
                <a16:creationId xmlns:a16="http://schemas.microsoft.com/office/drawing/2014/main" id="{C6DD387A-7EDA-4C1C-A636-C8BF7FDE83B2}"/>
              </a:ext>
            </a:extLst>
          </p:cNvPr>
          <p:cNvCxnSpPr>
            <a:cxnSpLocks/>
          </p:cNvCxnSpPr>
          <p:nvPr/>
        </p:nvCxnSpPr>
        <p:spPr>
          <a:xfrm>
            <a:off x="4440476" y="1394645"/>
            <a:ext cx="317537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Google Shape;210;p25">
            <a:extLst>
              <a:ext uri="{FF2B5EF4-FFF2-40B4-BE49-F238E27FC236}">
                <a16:creationId xmlns:a16="http://schemas.microsoft.com/office/drawing/2014/main" id="{1BF570E6-B237-4BE1-9559-DA974CC5DDE1}"/>
              </a:ext>
            </a:extLst>
          </p:cNvPr>
          <p:cNvSpPr/>
          <p:nvPr/>
        </p:nvSpPr>
        <p:spPr>
          <a:xfrm>
            <a:off x="347179" y="1065984"/>
            <a:ext cx="1833852" cy="699664"/>
          </a:xfrm>
          <a:prstGeom prst="rect">
            <a:avLst/>
          </a:prstGeom>
          <a:solidFill>
            <a:srgbClr val="FF6F00"/>
          </a:solidFill>
          <a:ln w="9525" cap="flat" cmpd="sng">
            <a:solidFill>
              <a:srgbClr val="FF6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chemeClr val="lt1"/>
                </a:solidFill>
                <a:latin typeface="Raleway" pitchFamily="2" charset="0"/>
                <a:ea typeface="Google Sans"/>
                <a:cs typeface="Google Sans"/>
                <a:sym typeface="Google Sans"/>
              </a:rPr>
              <a:t>Data Ingestion and Transformation</a:t>
            </a:r>
            <a:endParaRPr sz="1400" b="1" dirty="0">
              <a:solidFill>
                <a:schemeClr val="lt1"/>
              </a:solidFill>
              <a:latin typeface="Raleway" pitchFamily="2" charset="0"/>
              <a:ea typeface="Google Sans"/>
              <a:cs typeface="Google Sans"/>
              <a:sym typeface="Google Sans"/>
            </a:endParaRPr>
          </a:p>
        </p:txBody>
      </p:sp>
      <p:sp>
        <p:nvSpPr>
          <p:cNvPr id="10" name="Google Shape;211;p25">
            <a:extLst>
              <a:ext uri="{FF2B5EF4-FFF2-40B4-BE49-F238E27FC236}">
                <a16:creationId xmlns:a16="http://schemas.microsoft.com/office/drawing/2014/main" id="{7865F129-B795-4E78-995C-50A47A089317}"/>
              </a:ext>
            </a:extLst>
          </p:cNvPr>
          <p:cNvSpPr/>
          <p:nvPr/>
        </p:nvSpPr>
        <p:spPr>
          <a:xfrm>
            <a:off x="2613117" y="1065984"/>
            <a:ext cx="1780064" cy="699664"/>
          </a:xfrm>
          <a:prstGeom prst="rect">
            <a:avLst/>
          </a:prstGeom>
          <a:solidFill>
            <a:srgbClr val="FF6F00"/>
          </a:solidFill>
          <a:ln w="9525" cap="flat" cmpd="sng">
            <a:solidFill>
              <a:srgbClr val="FF6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lt1"/>
                </a:solidFill>
                <a:latin typeface="Raleway" pitchFamily="2" charset="0"/>
                <a:ea typeface="Google Sans"/>
                <a:cs typeface="Google Sans"/>
                <a:sym typeface="Google Sans"/>
              </a:rPr>
              <a:t>Model Building</a:t>
            </a:r>
            <a:endParaRPr sz="1400" b="1" dirty="0">
              <a:solidFill>
                <a:schemeClr val="lt1"/>
              </a:solidFill>
              <a:latin typeface="Raleway" pitchFamily="2" charset="0"/>
              <a:ea typeface="Google Sans"/>
              <a:cs typeface="Google Sans"/>
              <a:sym typeface="Google Sans"/>
            </a:endParaRPr>
          </a:p>
        </p:txBody>
      </p:sp>
      <p:sp>
        <p:nvSpPr>
          <p:cNvPr id="11" name="Google Shape;212;p25">
            <a:extLst>
              <a:ext uri="{FF2B5EF4-FFF2-40B4-BE49-F238E27FC236}">
                <a16:creationId xmlns:a16="http://schemas.microsoft.com/office/drawing/2014/main" id="{5A955E0C-6920-4D14-A92B-0A8B5605EDE9}"/>
              </a:ext>
            </a:extLst>
          </p:cNvPr>
          <p:cNvSpPr/>
          <p:nvPr/>
        </p:nvSpPr>
        <p:spPr>
          <a:xfrm>
            <a:off x="4825268" y="1065984"/>
            <a:ext cx="1780064" cy="699664"/>
          </a:xfrm>
          <a:prstGeom prst="rect">
            <a:avLst/>
          </a:prstGeom>
          <a:solidFill>
            <a:srgbClr val="FF6F00"/>
          </a:solidFill>
          <a:ln w="9525" cap="flat" cmpd="sng">
            <a:solidFill>
              <a:srgbClr val="FF6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lt1"/>
                </a:solidFill>
                <a:latin typeface="Raleway" pitchFamily="2" charset="0"/>
                <a:ea typeface="Google Sans"/>
                <a:cs typeface="Google Sans"/>
                <a:sym typeface="Google Sans"/>
              </a:rPr>
              <a:t>Training</a:t>
            </a:r>
            <a:endParaRPr sz="1400" b="1">
              <a:solidFill>
                <a:schemeClr val="lt1"/>
              </a:solidFill>
              <a:latin typeface="Raleway" pitchFamily="2" charset="0"/>
              <a:ea typeface="Google Sans"/>
              <a:cs typeface="Google Sans"/>
              <a:sym typeface="Google Sans"/>
            </a:endParaRPr>
          </a:p>
        </p:txBody>
      </p:sp>
      <p:sp>
        <p:nvSpPr>
          <p:cNvPr id="12" name="Google Shape;213;p25">
            <a:extLst>
              <a:ext uri="{FF2B5EF4-FFF2-40B4-BE49-F238E27FC236}">
                <a16:creationId xmlns:a16="http://schemas.microsoft.com/office/drawing/2014/main" id="{AF4B550B-97D6-4E39-B766-4AAE67A2A157}"/>
              </a:ext>
            </a:extLst>
          </p:cNvPr>
          <p:cNvSpPr/>
          <p:nvPr/>
        </p:nvSpPr>
        <p:spPr>
          <a:xfrm>
            <a:off x="7037418" y="1069313"/>
            <a:ext cx="1780064" cy="699664"/>
          </a:xfrm>
          <a:prstGeom prst="rect">
            <a:avLst/>
          </a:prstGeom>
          <a:solidFill>
            <a:srgbClr val="FF6F00"/>
          </a:solidFill>
          <a:ln w="9525" cap="flat" cmpd="sng">
            <a:solidFill>
              <a:srgbClr val="FF6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lt1"/>
                </a:solidFill>
                <a:latin typeface="Raleway" pitchFamily="2" charset="0"/>
                <a:ea typeface="Google Sans"/>
                <a:cs typeface="Google Sans"/>
                <a:sym typeface="Google Sans"/>
              </a:rPr>
              <a:t>Saving</a:t>
            </a:r>
            <a:endParaRPr sz="1400" b="1">
              <a:solidFill>
                <a:schemeClr val="lt1"/>
              </a:solidFill>
              <a:latin typeface="Raleway" pitchFamily="2" charset="0"/>
              <a:ea typeface="Google Sans"/>
              <a:cs typeface="Google Sans"/>
              <a:sym typeface="Google Sans"/>
            </a:endParaRPr>
          </a:p>
        </p:txBody>
      </p:sp>
      <p:sp>
        <p:nvSpPr>
          <p:cNvPr id="13" name="Google Shape;214;p25">
            <a:extLst>
              <a:ext uri="{FF2B5EF4-FFF2-40B4-BE49-F238E27FC236}">
                <a16:creationId xmlns:a16="http://schemas.microsoft.com/office/drawing/2014/main" id="{B2E35E7B-BCB2-4618-AAD5-0A62D5EACF28}"/>
              </a:ext>
            </a:extLst>
          </p:cNvPr>
          <p:cNvSpPr/>
          <p:nvPr/>
        </p:nvSpPr>
        <p:spPr>
          <a:xfrm>
            <a:off x="612157" y="2101930"/>
            <a:ext cx="1342001" cy="202998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latin typeface="Raleway" pitchFamily="2" charset="0"/>
                <a:ea typeface="Google Sans"/>
                <a:cs typeface="Google Sans"/>
                <a:sym typeface="Google Sans"/>
              </a:rPr>
              <a:t>tf.data</a:t>
            </a:r>
            <a:endParaRPr sz="1400" b="1">
              <a:latin typeface="Raleway" pitchFamily="2" charset="0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>
              <a:latin typeface="Raleway" pitchFamily="2" charset="0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latin typeface="Raleway" pitchFamily="2" charset="0"/>
                <a:ea typeface="Google Sans"/>
                <a:cs typeface="Google Sans"/>
                <a:sym typeface="Google Sans"/>
              </a:rPr>
              <a:t>Feature Columns</a:t>
            </a:r>
            <a:endParaRPr sz="1400" b="1">
              <a:latin typeface="Raleway" pitchFamily="2" charset="0"/>
            </a:endParaRPr>
          </a:p>
        </p:txBody>
      </p:sp>
      <p:sp>
        <p:nvSpPr>
          <p:cNvPr id="14" name="Google Shape;215;p25">
            <a:extLst>
              <a:ext uri="{FF2B5EF4-FFF2-40B4-BE49-F238E27FC236}">
                <a16:creationId xmlns:a16="http://schemas.microsoft.com/office/drawing/2014/main" id="{50AF1402-D8DE-4A0E-B788-4BF9418BDD6F}"/>
              </a:ext>
            </a:extLst>
          </p:cNvPr>
          <p:cNvSpPr/>
          <p:nvPr/>
        </p:nvSpPr>
        <p:spPr>
          <a:xfrm>
            <a:off x="2825637" y="2101929"/>
            <a:ext cx="1342001" cy="197894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Raleway" pitchFamily="2" charset="0"/>
                <a:ea typeface="Google Sans"/>
                <a:cs typeface="Google Sans"/>
                <a:sym typeface="Google Sans"/>
              </a:rPr>
              <a:t>Keras</a:t>
            </a:r>
            <a:endParaRPr sz="1400" b="1" dirty="0">
              <a:latin typeface="Raleway" pitchFamily="2" charset="0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latin typeface="Raleway" pitchFamily="2" charset="0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Raleway" pitchFamily="2" charset="0"/>
                <a:ea typeface="Google Sans"/>
                <a:cs typeface="Google Sans"/>
                <a:sym typeface="Google Sans"/>
              </a:rPr>
              <a:t>Premade Estimators</a:t>
            </a:r>
            <a:endParaRPr sz="1400" b="1" dirty="0">
              <a:latin typeface="Raleway" pitchFamily="2" charset="0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latin typeface="Raleway" pitchFamily="2" charset="0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Raleway" pitchFamily="2" charset="0"/>
                <a:ea typeface="Google Sans"/>
                <a:cs typeface="Google Sans"/>
                <a:sym typeface="Google Sans"/>
              </a:rPr>
              <a:t>Custom</a:t>
            </a:r>
            <a:endParaRPr sz="1400" b="1" dirty="0">
              <a:latin typeface="Raleway" pitchFamily="2" charset="0"/>
              <a:ea typeface="Google Sans"/>
              <a:cs typeface="Google Sans"/>
              <a:sym typeface="Google Sans"/>
            </a:endParaRPr>
          </a:p>
        </p:txBody>
      </p:sp>
      <p:sp>
        <p:nvSpPr>
          <p:cNvPr id="15" name="Google Shape;216;p25">
            <a:extLst>
              <a:ext uri="{FF2B5EF4-FFF2-40B4-BE49-F238E27FC236}">
                <a16:creationId xmlns:a16="http://schemas.microsoft.com/office/drawing/2014/main" id="{E20E5763-6234-4AD9-B3BC-2ED6B9444A09}"/>
              </a:ext>
            </a:extLst>
          </p:cNvPr>
          <p:cNvSpPr/>
          <p:nvPr/>
        </p:nvSpPr>
        <p:spPr>
          <a:xfrm>
            <a:off x="5032348" y="2101930"/>
            <a:ext cx="1342001" cy="202998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Raleway" pitchFamily="2" charset="0"/>
                <a:ea typeface="Google Sans"/>
                <a:cs typeface="Google Sans"/>
                <a:sym typeface="Google Sans"/>
              </a:rPr>
              <a:t>Eager Execution</a:t>
            </a:r>
            <a:endParaRPr sz="1400" b="1" dirty="0">
              <a:latin typeface="Raleway" pitchFamily="2" charset="0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latin typeface="Raleway" pitchFamily="2" charset="0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Raleway" pitchFamily="2" charset="0"/>
                <a:ea typeface="Google Sans"/>
                <a:cs typeface="Google Sans"/>
                <a:sym typeface="Google Sans"/>
              </a:rPr>
              <a:t>Autograph</a:t>
            </a:r>
            <a:endParaRPr sz="1400" b="1" dirty="0">
              <a:latin typeface="Raleway" pitchFamily="2" charset="0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latin typeface="Raleway" pitchFamily="2" charset="0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Raleway" pitchFamily="2" charset="0"/>
                <a:ea typeface="Google Sans"/>
                <a:cs typeface="Google Sans"/>
                <a:sym typeface="Google Sans"/>
              </a:rPr>
              <a:t>Distribution Strategy</a:t>
            </a:r>
            <a:endParaRPr sz="1400" b="1" dirty="0">
              <a:latin typeface="Raleway" pitchFamily="2" charset="0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latin typeface="Raleway" pitchFamily="2" charset="0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Raleway" pitchFamily="2" charset="0"/>
                <a:ea typeface="Google Sans"/>
                <a:cs typeface="Google Sans"/>
                <a:sym typeface="Google Sans"/>
              </a:rPr>
              <a:t>Tensorboard</a:t>
            </a:r>
            <a:endParaRPr sz="1400" b="1" dirty="0">
              <a:latin typeface="Raleway" pitchFamily="2" charset="0"/>
              <a:ea typeface="Google Sans"/>
              <a:cs typeface="Google Sans"/>
              <a:sym typeface="Google Sans"/>
            </a:endParaRPr>
          </a:p>
        </p:txBody>
      </p:sp>
      <p:sp>
        <p:nvSpPr>
          <p:cNvPr id="16" name="Google Shape;217;p25">
            <a:extLst>
              <a:ext uri="{FF2B5EF4-FFF2-40B4-BE49-F238E27FC236}">
                <a16:creationId xmlns:a16="http://schemas.microsoft.com/office/drawing/2014/main" id="{D833E3D5-ADFD-4992-8E70-2809CA93E352}"/>
              </a:ext>
            </a:extLst>
          </p:cNvPr>
          <p:cNvSpPr/>
          <p:nvPr/>
        </p:nvSpPr>
        <p:spPr>
          <a:xfrm>
            <a:off x="7239060" y="2101930"/>
            <a:ext cx="1342001" cy="191910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latin typeface="Raleway" pitchFamily="2" charset="0"/>
                <a:ea typeface="Google Sans"/>
                <a:cs typeface="Google Sans"/>
                <a:sym typeface="Google Sans"/>
              </a:rPr>
              <a:t>SavedModel</a:t>
            </a:r>
            <a:endParaRPr sz="1400" b="1">
              <a:latin typeface="Raleway" pitchFamily="2" charset="0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3875478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 idx="4294967295"/>
          </p:nvPr>
        </p:nvSpPr>
        <p:spPr>
          <a:xfrm>
            <a:off x="380580" y="66107"/>
            <a:ext cx="3881539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dirty="0">
                <a:solidFill>
                  <a:srgbClr val="002060"/>
                </a:solidFill>
                <a:latin typeface="微软雅黑 Light" panose="020B0502040204020203" pitchFamily="34" charset="-122"/>
              </a:rPr>
              <a:t>改变形状</a:t>
            </a:r>
            <a:r>
              <a:rPr lang="en-US" altLang="zh-CN" dirty="0">
                <a:solidFill>
                  <a:srgbClr val="002060"/>
                </a:solidFill>
                <a:latin typeface="微软雅黑 Light" panose="020B0502040204020203" pitchFamily="34" charset="-122"/>
              </a:rPr>
              <a:t>(Reshape)</a:t>
            </a:r>
            <a:br>
              <a:rPr lang="en-US" altLang="zh-CN" dirty="0">
                <a:solidFill>
                  <a:srgbClr val="002060"/>
                </a:solidFill>
                <a:latin typeface="微软雅黑 Light" panose="020B0502040204020203" pitchFamily="34" charset="-122"/>
              </a:rPr>
            </a:br>
            <a:endParaRPr dirty="0">
              <a:solidFill>
                <a:srgbClr val="002060"/>
              </a:solidFill>
              <a:latin typeface="微软雅黑 Light" panose="020B0502040204020203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6625F91-D8CE-B005-BAA9-9B8AEB72D9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560" y="1386922"/>
            <a:ext cx="1437640" cy="143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A2BF126-E9E2-372F-87F4-F1D44C2FE6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20" y="3646251"/>
            <a:ext cx="4297680" cy="4876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B146FC3-F823-FC17-AF1B-D892B3E25B60}"/>
              </a:ext>
            </a:extLst>
          </p:cNvPr>
          <p:cNvSpPr txBox="1"/>
          <p:nvPr/>
        </p:nvSpPr>
        <p:spPr>
          <a:xfrm>
            <a:off x="431800" y="764180"/>
            <a:ext cx="2961640" cy="45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50000"/>
              </a:lnSpc>
            </a:pPr>
            <a:r>
              <a:rPr lang="en-US" altLang="zh-CN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(3 x 3) </a:t>
            </a:r>
            <a:r>
              <a:rPr lang="zh-CN" altLang="zh-CN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的</a:t>
            </a:r>
            <a:r>
              <a:rPr lang="en-US" altLang="zh-CN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 2D </a:t>
            </a:r>
            <a:r>
              <a:rPr lang="zh-CN" altLang="zh-CN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张量</a:t>
            </a:r>
            <a:r>
              <a:rPr lang="zh-CN" altLang="en-US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91B990B-1FFE-0A0A-F382-CE1E0D81E8D3}"/>
              </a:ext>
            </a:extLst>
          </p:cNvPr>
          <p:cNvSpPr txBox="1"/>
          <p:nvPr/>
        </p:nvSpPr>
        <p:spPr>
          <a:xfrm>
            <a:off x="431800" y="2987435"/>
            <a:ext cx="5521960" cy="45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>
              <a:lnSpc>
                <a:spcPct val="150000"/>
              </a:lnSpc>
            </a:pPr>
            <a:r>
              <a:rPr lang="en-US" altLang="zh-CN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2D </a:t>
            </a:r>
            <a:r>
              <a:rPr lang="zh-CN" altLang="zh-CN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张量在内存中实际以一维数组的形式进行存储</a:t>
            </a:r>
            <a:endParaRPr lang="zh-CN" altLang="en-US" sz="1800" b="1" dirty="0">
              <a:solidFill>
                <a:schemeClr val="accent1"/>
              </a:solidFill>
              <a:latin typeface="Arial" panose="020B0604020202020204" pitchFamily="34" charset="0"/>
              <a:ea typeface="微软雅黑 Light" panose="020B0502040204020203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493F140-7995-D263-8210-A4362AD6B1BB}"/>
              </a:ext>
            </a:extLst>
          </p:cNvPr>
          <p:cNvSpPr txBox="1"/>
          <p:nvPr/>
        </p:nvSpPr>
        <p:spPr>
          <a:xfrm>
            <a:off x="4262119" y="1446768"/>
            <a:ext cx="45161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sz="2000" b="1" dirty="0" err="1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.reshape</a:t>
            </a:r>
            <a:r>
              <a:rPr lang="en-US" altLang="zh-CN" sz="2000" b="1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CN" sz="2000" b="1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    tensor, shape, </a:t>
            </a:r>
            <a:r>
              <a:rPr lang="en-US" altLang="zh-CN" sz="20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zh-CN" sz="2000" b="1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20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endParaRPr lang="en-US" altLang="zh-CN" sz="20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1" dirty="0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866105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subTitle" idx="4294967295"/>
          </p:nvPr>
        </p:nvSpPr>
        <p:spPr>
          <a:xfrm>
            <a:off x="1096793" y="754326"/>
            <a:ext cx="6934687" cy="8708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US" altLang="zh-CN" sz="1400" b="1" dirty="0">
                <a:solidFill>
                  <a:srgbClr val="F06292"/>
                </a:solidFill>
                <a:latin typeface="Arial"/>
                <a:cs typeface="Arial"/>
                <a:sym typeface="Arial"/>
              </a:rPr>
              <a:t>In[1]:</a:t>
            </a:r>
            <a:endParaRPr lang="zh-CN" altLang="zh-CN" sz="1400" b="1" dirty="0">
              <a:solidFill>
                <a:srgbClr val="F06292"/>
              </a:solidFill>
              <a:latin typeface="Arial"/>
              <a:cs typeface="Arial"/>
              <a:sym typeface="Arial"/>
            </a:endParaRPr>
          </a:p>
          <a:p>
            <a:pPr marL="146050" indent="0">
              <a:buNone/>
            </a:pPr>
            <a:r>
              <a:rPr lang="fr-FR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fr-FR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altLang="zh-CN" sz="16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fr-FR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.constant([</a:t>
            </a:r>
            <a:r>
              <a:rPr lang="fr-FR" altLang="zh-CN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altLang="zh-CN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fr-FR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altLang="zh-CN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fr-FR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altLang="zh-CN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fr-FR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altLang="zh-CN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FR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altLang="zh-CN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fr-FR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altLang="zh-CN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fr-FR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altLang="zh-CN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fr-FR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altLang="zh-CN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fr-FR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 marL="146050" indent="0">
              <a:buNone/>
            </a:pPr>
            <a:r>
              <a:rPr lang="fr-FR" altLang="zh-CN" sz="16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fr-FR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altLang="zh-CN" sz="16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fr-FR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.reshape(</a:t>
            </a:r>
            <a:r>
              <a:rPr lang="fr-FR" altLang="zh-CN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fr-FR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fr-FR" altLang="zh-CN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fr-FR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altLang="zh-CN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fr-FR" altLang="zh-CN" sz="16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]))</a:t>
            </a:r>
          </a:p>
          <a:p>
            <a:endParaRPr lang="en-US" sz="1400" b="1" dirty="0">
              <a:solidFill>
                <a:srgbClr val="ECEFF1"/>
              </a:solidFill>
            </a:endParaRPr>
          </a:p>
          <a:p>
            <a:endParaRPr lang="en-US" sz="1400" b="1" dirty="0">
              <a:solidFill>
                <a:srgbClr val="ECEFF1"/>
              </a:solidFill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1260058" y="127919"/>
            <a:ext cx="7369927" cy="446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rgbClr val="F06292"/>
                </a:solidFill>
              </a:rPr>
              <a:t># </a:t>
            </a:r>
            <a:r>
              <a:rPr lang="zh-CN" altLang="en-US" sz="1800" b="1" dirty="0">
                <a:solidFill>
                  <a:schemeClr val="bg1"/>
                </a:solidFill>
              </a:rPr>
              <a:t> 读取</a:t>
            </a:r>
            <a:r>
              <a:rPr lang="en-US" altLang="zh-CN" sz="1800" b="1" dirty="0">
                <a:solidFill>
                  <a:schemeClr val="bg1"/>
                </a:solidFill>
              </a:rPr>
              <a:t>RGB</a:t>
            </a:r>
            <a:r>
              <a:rPr lang="zh-CN" altLang="en-US" sz="1800" b="1" dirty="0">
                <a:solidFill>
                  <a:schemeClr val="bg1"/>
                </a:solidFill>
              </a:rPr>
              <a:t>三个通道的</a:t>
            </a:r>
            <a:r>
              <a:rPr lang="en-US" altLang="zh-CN" sz="1800" b="1" dirty="0">
                <a:solidFill>
                  <a:schemeClr val="bg1"/>
                </a:solidFill>
              </a:rPr>
              <a:t>G</a:t>
            </a:r>
            <a:r>
              <a:rPr lang="zh-CN" altLang="en-US" sz="1800" b="1" dirty="0">
                <a:solidFill>
                  <a:schemeClr val="bg1"/>
                </a:solidFill>
              </a:rPr>
              <a:t>通道数据</a:t>
            </a:r>
            <a:endParaRPr sz="1800" b="1" dirty="0">
              <a:solidFill>
                <a:schemeClr val="bg1"/>
              </a:solidFill>
              <a:sym typeface="Google Sans Medium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99BDC8-8ECE-EF71-00CD-024E9D7742E4}"/>
              </a:ext>
            </a:extLst>
          </p:cNvPr>
          <p:cNvSpPr txBox="1"/>
          <p:nvPr/>
        </p:nvSpPr>
        <p:spPr>
          <a:xfrm>
            <a:off x="1219418" y="1831402"/>
            <a:ext cx="64056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F06292"/>
                </a:solidFill>
              </a:rPr>
              <a:t>Out[1]:</a:t>
            </a:r>
            <a:br>
              <a:rPr lang="zh-CN" altLang="en-US" sz="1400" b="1" dirty="0">
                <a:solidFill>
                  <a:srgbClr val="ECEFF1"/>
                </a:solidFill>
              </a:rPr>
            </a:b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tf.Tensor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( [[1 2 3] [4 5 6] [7 8 9]], shape=(3, 3),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dtype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=int32)</a:t>
            </a:r>
            <a:endParaRPr lang="zh-CN" altLang="zh-CN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Google Shape;413;p52">
            <a:extLst>
              <a:ext uri="{FF2B5EF4-FFF2-40B4-BE49-F238E27FC236}">
                <a16:creationId xmlns:a16="http://schemas.microsoft.com/office/drawing/2014/main" id="{6AB4E325-BC5A-36F5-BF85-4FC336BEC1F2}"/>
              </a:ext>
            </a:extLst>
          </p:cNvPr>
          <p:cNvSpPr txBox="1">
            <a:spLocks/>
          </p:cNvSpPr>
          <p:nvPr/>
        </p:nvSpPr>
        <p:spPr>
          <a:xfrm>
            <a:off x="1096793" y="2461671"/>
            <a:ext cx="7452847" cy="1694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  <a:defRPr sz="12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altLang="zh-CN" sz="1400" b="1" dirty="0">
                <a:solidFill>
                  <a:srgbClr val="F06292"/>
                </a:solidFill>
                <a:latin typeface="Arial"/>
                <a:cs typeface="Arial"/>
                <a:sym typeface="Arial"/>
              </a:rPr>
              <a:t>In[2]:</a:t>
            </a:r>
            <a:endParaRPr lang="zh-CN" altLang="zh-CN" sz="1400" b="1" dirty="0">
              <a:solidFill>
                <a:srgbClr val="F06292"/>
              </a:solidFill>
              <a:latin typeface="Arial"/>
              <a:cs typeface="Arial"/>
              <a:sym typeface="Arial"/>
            </a:endParaRPr>
          </a:p>
          <a:p>
            <a:r>
              <a:rPr lang="fr-FR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fr-FR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 </a:t>
            </a:r>
            <a:r>
              <a:rPr lang="fr-FR" altLang="zh-CN" sz="14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fr-FR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.constant([[</a:t>
            </a:r>
            <a:r>
              <a:rPr lang="fr-FR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fr-FR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fr-FR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fr-FR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fr-FR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              [</a:t>
            </a:r>
            <a:r>
              <a:rPr lang="fr-FR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FR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fr-FR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fr-FR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fr-FR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fr-FR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            [</a:t>
            </a:r>
            <a:r>
              <a:rPr lang="fr-FR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fr-FR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fr-FR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fr-FR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fr-FR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]])</a:t>
            </a:r>
          </a:p>
          <a:p>
            <a:r>
              <a:rPr lang="fr-FR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fr-FR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altLang="zh-CN" sz="14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fr-FR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.reshape(</a:t>
            </a:r>
            <a:r>
              <a:rPr lang="fr-FR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fr-FR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fr-FR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        # </a:t>
            </a:r>
            <a:r>
              <a:rPr lang="en-US" altLang="zh-CN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tf</a:t>
            </a:r>
            <a:r>
              <a:rPr lang="en-US" altLang="zh-CN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.reshape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9CDCFE"/>
                </a:solidFill>
                <a:latin typeface="Consolas" panose="020B0609020204030204" pitchFamily="49" charset="0"/>
              </a:rPr>
              <a:t>t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, [-</a:t>
            </a:r>
            <a:r>
              <a:rPr lang="en-US" altLang="zh-CN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400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fr-FR" altLang="zh-CN" sz="1400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fr-FR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altLang="zh-CN" sz="14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fr-FR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.reshape(</a:t>
            </a:r>
            <a:r>
              <a:rPr lang="fr-FR" altLang="zh-CN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fr-FR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,[-</a:t>
            </a:r>
            <a:r>
              <a:rPr lang="fr-FR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altLang="zh-CN" sz="14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fr-FR" altLang="zh-CN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]))</a:t>
            </a:r>
          </a:p>
          <a:p>
            <a:endParaRPr lang="fr-FR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fr-FR" altLang="zh-CN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1400" b="1" dirty="0">
              <a:solidFill>
                <a:srgbClr val="ECEFF1"/>
              </a:solidFill>
            </a:endParaRPr>
          </a:p>
          <a:p>
            <a:endParaRPr lang="en-US" sz="1400" b="1" dirty="0">
              <a:solidFill>
                <a:srgbClr val="ECEFF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76F178D-B600-A84D-92DD-3A2A5D688EA6}"/>
              </a:ext>
            </a:extLst>
          </p:cNvPr>
          <p:cNvSpPr txBox="1"/>
          <p:nvPr/>
        </p:nvSpPr>
        <p:spPr>
          <a:xfrm>
            <a:off x="1219417" y="4156181"/>
            <a:ext cx="720191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F06292"/>
                </a:solidFill>
              </a:rPr>
              <a:t>Out[2]:</a:t>
            </a:r>
            <a:br>
              <a:rPr lang="zh-CN" altLang="en-US" sz="1400" b="1" dirty="0">
                <a:solidFill>
                  <a:srgbClr val="ECEFF1"/>
                </a:solidFill>
              </a:rPr>
            </a:br>
            <a:r>
              <a:rPr lang="zh-CN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tf.Tensor([ 1 2 3 4 5 6 7 8 9 10 11 12], shape=(12,), dtype=int32</a:t>
            </a:r>
            <a:endParaRPr lang="en-US" altLang="zh-CN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tf.Tensor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( [[ 1 2] [ 3 4] [ 5 6] [ 7 8] [ 9 10] [11 12]], shape=(6, 2),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dtype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=int32)</a:t>
            </a:r>
            <a:endParaRPr lang="zh-CN" altLang="zh-CN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1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 idx="4294967295"/>
          </p:nvPr>
        </p:nvSpPr>
        <p:spPr>
          <a:xfrm>
            <a:off x="385604" y="196735"/>
            <a:ext cx="3881539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dirty="0">
                <a:solidFill>
                  <a:srgbClr val="002060"/>
                </a:solidFill>
                <a:latin typeface="微软雅黑 Light" panose="020B0502040204020203" pitchFamily="34" charset="-122"/>
              </a:rPr>
              <a:t>改变形状</a:t>
            </a:r>
            <a:r>
              <a:rPr lang="en-US" altLang="zh-CN" dirty="0">
                <a:solidFill>
                  <a:srgbClr val="002060"/>
                </a:solidFill>
                <a:latin typeface="微软雅黑 Light" panose="020B0502040204020203" pitchFamily="34" charset="-122"/>
              </a:rPr>
              <a:t>(Reshape)</a:t>
            </a:r>
            <a:br>
              <a:rPr lang="en-US" altLang="zh-CN" dirty="0">
                <a:solidFill>
                  <a:srgbClr val="002060"/>
                </a:solidFill>
                <a:latin typeface="微软雅黑 Light" panose="020B0502040204020203" pitchFamily="34" charset="-122"/>
              </a:rPr>
            </a:br>
            <a:endParaRPr dirty="0">
              <a:solidFill>
                <a:srgbClr val="002060"/>
              </a:solidFill>
              <a:latin typeface="微软雅黑 Light" panose="020B0502040204020203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97F9F5-172E-DE1A-F41D-1FD8D2505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614" y="2467399"/>
            <a:ext cx="3330677" cy="2323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3B333ED-B4FE-5AC0-6D9D-107221566DFE}"/>
              </a:ext>
            </a:extLst>
          </p:cNvPr>
          <p:cNvSpPr txBox="1"/>
          <p:nvPr/>
        </p:nvSpPr>
        <p:spPr>
          <a:xfrm>
            <a:off x="5591691" y="652898"/>
            <a:ext cx="219513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宋体" panose="02010600030101010101" pitchFamily="2" charset="-122"/>
              </a:rPr>
              <a:t>[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+mn-lt"/>
                <a:ea typeface="宋体" panose="02010600030101010101" pitchFamily="2" charset="-122"/>
              </a:rPr>
              <a:t>3,</a:t>
            </a:r>
            <a:r>
              <a:rPr lang="en-US" altLang="zh-CN" sz="3200" dirty="0">
                <a:solidFill>
                  <a:srgbClr val="00B050"/>
                </a:solidFill>
                <a:latin typeface="+mn-lt"/>
                <a:ea typeface="宋体" panose="02010600030101010101" pitchFamily="2" charset="-122"/>
              </a:rPr>
              <a:t>28,28,</a:t>
            </a:r>
            <a:r>
              <a:rPr lang="en-US" altLang="zh-CN" sz="3200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+mn-lt"/>
                <a:ea typeface="宋体" panose="02010600030101010101" pitchFamily="2" charset="-122"/>
              </a:rPr>
              <a:t>3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宋体" panose="02010600030101010101" pitchFamily="2" charset="-122"/>
              </a:rPr>
              <a:t>]</a:t>
            </a:r>
          </a:p>
          <a:p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宋体" panose="02010600030101010101" pitchFamily="2" charset="-122"/>
              </a:rPr>
              <a:t>[b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+mn-lt"/>
                <a:ea typeface="宋体" panose="02010600030101010101" pitchFamily="2" charset="-122"/>
              </a:rPr>
              <a:t>, </a:t>
            </a:r>
            <a:r>
              <a:rPr lang="en-US" altLang="zh-CN" sz="3200" dirty="0">
                <a:solidFill>
                  <a:srgbClr val="00B050"/>
                </a:solidFill>
                <a:latin typeface="+mn-lt"/>
                <a:ea typeface="宋体" panose="02010600030101010101" pitchFamily="2" charset="-122"/>
              </a:rPr>
              <a:t>h , w ,c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宋体" panose="02010600030101010101" pitchFamily="2" charset="-122"/>
              </a:rPr>
              <a:t>]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A5009B7-4C19-D0F3-1E20-C5C617F00CFA}"/>
              </a:ext>
            </a:extLst>
          </p:cNvPr>
          <p:cNvSpPr txBox="1"/>
          <p:nvPr/>
        </p:nvSpPr>
        <p:spPr>
          <a:xfrm>
            <a:off x="759027" y="1320567"/>
            <a:ext cx="4488426" cy="45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按照物理设备储存结构 </a:t>
            </a:r>
            <a:r>
              <a:rPr lang="en-US" altLang="zh-CN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: [ 3,784,3 ]</a:t>
            </a:r>
            <a:endParaRPr lang="zh-CN" altLang="en-US" sz="1800" b="1" dirty="0">
              <a:solidFill>
                <a:schemeClr val="accent1"/>
              </a:solidFill>
              <a:latin typeface="Arial" panose="020B0604020202020204" pitchFamily="34" charset="0"/>
              <a:ea typeface="微软雅黑 Light" panose="020B0502040204020203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D519F7D-DF5E-CD65-C3FF-A1F58CC1328F}"/>
              </a:ext>
            </a:extLst>
          </p:cNvPr>
          <p:cNvSpPr txBox="1"/>
          <p:nvPr/>
        </p:nvSpPr>
        <p:spPr>
          <a:xfrm>
            <a:off x="759027" y="1925807"/>
            <a:ext cx="4488426" cy="45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将图片分块（上下两部分）</a:t>
            </a:r>
            <a:r>
              <a:rPr lang="en-US" altLang="zh-CN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: [ 3,2,392,3 ]</a:t>
            </a:r>
            <a:endParaRPr lang="zh-CN" altLang="en-US" sz="1800" b="1" dirty="0">
              <a:solidFill>
                <a:schemeClr val="accent1"/>
              </a:solidFill>
              <a:latin typeface="Arial" panose="020B0604020202020204" pitchFamily="34" charset="0"/>
              <a:ea typeface="微软雅黑 Light" panose="020B0502040204020203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1D6957C-BD5E-D12F-0DB2-15471A0D24D1}"/>
              </a:ext>
            </a:extLst>
          </p:cNvPr>
          <p:cNvSpPr txBox="1"/>
          <p:nvPr/>
        </p:nvSpPr>
        <p:spPr>
          <a:xfrm>
            <a:off x="759026" y="2940596"/>
            <a:ext cx="16927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宋体" panose="02010600030101010101" pitchFamily="2" charset="-122"/>
              </a:rPr>
              <a:t>[b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+mn-lt"/>
                <a:ea typeface="宋体" panose="02010600030101010101" pitchFamily="2" charset="-122"/>
              </a:rPr>
              <a:t>, </a:t>
            </a:r>
            <a:r>
              <a:rPr lang="en-US" altLang="zh-CN" sz="2000" dirty="0">
                <a:solidFill>
                  <a:srgbClr val="00B050"/>
                </a:solidFill>
                <a:latin typeface="+mn-lt"/>
                <a:ea typeface="宋体" panose="02010600030101010101" pitchFamily="2" charset="-122"/>
              </a:rPr>
              <a:t>h * w ,c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宋体" panose="02010600030101010101" pitchFamily="2" charset="-122"/>
              </a:rPr>
              <a:t>]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D679917-6278-2FDA-6EF4-17BEC508F13C}"/>
              </a:ext>
            </a:extLst>
          </p:cNvPr>
          <p:cNvSpPr txBox="1"/>
          <p:nvPr/>
        </p:nvSpPr>
        <p:spPr>
          <a:xfrm>
            <a:off x="759026" y="3486077"/>
            <a:ext cx="16927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宋体" panose="02010600030101010101" pitchFamily="2" charset="-122"/>
              </a:rPr>
              <a:t>[b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+mn-lt"/>
                <a:ea typeface="宋体" panose="02010600030101010101" pitchFamily="2" charset="-122"/>
              </a:rPr>
              <a:t>, </a:t>
            </a:r>
            <a:r>
              <a:rPr lang="en-US" altLang="zh-CN" sz="2000" dirty="0">
                <a:solidFill>
                  <a:srgbClr val="00B050"/>
                </a:solidFill>
                <a:latin typeface="+mn-lt"/>
                <a:ea typeface="宋体" panose="02010600030101010101" pitchFamily="2" charset="-122"/>
              </a:rPr>
              <a:t>h ,w *c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宋体" panose="02010600030101010101" pitchFamily="2" charset="-122"/>
              </a:rPr>
              <a:t>]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1477C5-8B7E-1CD9-E46B-C3DBD1D011C4}"/>
              </a:ext>
            </a:extLst>
          </p:cNvPr>
          <p:cNvSpPr txBox="1"/>
          <p:nvPr/>
        </p:nvSpPr>
        <p:spPr>
          <a:xfrm>
            <a:off x="759026" y="4031558"/>
            <a:ext cx="16927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宋体" panose="02010600030101010101" pitchFamily="2" charset="-122"/>
              </a:rPr>
              <a:t>[b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+mn-lt"/>
                <a:ea typeface="宋体" panose="02010600030101010101" pitchFamily="2" charset="-122"/>
              </a:rPr>
              <a:t>, </a:t>
            </a:r>
            <a:r>
              <a:rPr lang="en-US" altLang="zh-CN" sz="2000" dirty="0">
                <a:solidFill>
                  <a:srgbClr val="00B050"/>
                </a:solidFill>
                <a:latin typeface="+mn-lt"/>
                <a:ea typeface="宋体" panose="02010600030101010101" pitchFamily="2" charset="-122"/>
              </a:rPr>
              <a:t>h * w *c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宋体" panose="02010600030101010101" pitchFamily="2" charset="-122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77688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D11A3E7B-2B56-16B5-592E-802B23B91C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1967" y="1150703"/>
            <a:ext cx="7733691" cy="1484956"/>
          </a:xfrm>
        </p:spPr>
        <p:txBody>
          <a:bodyPr/>
          <a:lstStyle/>
          <a:p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.random.normal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x1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.reshape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,[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,-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 </a:t>
            </a:r>
          </a:p>
          <a:p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x2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.reshape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sample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,[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,-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</a:p>
          <a:p>
            <a:r>
              <a:rPr lang="en-US" altLang="zh-CN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x1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.shape)</a:t>
            </a:r>
          </a:p>
          <a:p>
            <a:r>
              <a:rPr lang="en-US" altLang="zh-CN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x2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.shape)</a:t>
            </a:r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9BE6B36-1DA4-D050-1D24-F25F1CD6AD1B}"/>
              </a:ext>
            </a:extLst>
          </p:cNvPr>
          <p:cNvSpPr txBox="1"/>
          <p:nvPr/>
        </p:nvSpPr>
        <p:spPr>
          <a:xfrm>
            <a:off x="937752" y="149488"/>
            <a:ext cx="46187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读取</a:t>
            </a:r>
            <a:r>
              <a:rPr lang="en-US" altLang="zh-CN" sz="1400" b="1" dirty="0">
                <a:solidFill>
                  <a:schemeClr val="bg1"/>
                </a:solidFill>
              </a:rPr>
              <a:t>RGB</a:t>
            </a:r>
            <a:r>
              <a:rPr lang="zh-CN" altLang="en-US" sz="1400" b="1" dirty="0">
                <a:solidFill>
                  <a:schemeClr val="bg1"/>
                </a:solidFill>
              </a:rPr>
              <a:t>三个通道的</a:t>
            </a:r>
            <a:r>
              <a:rPr lang="en-US" altLang="zh-CN" sz="1400" b="1" dirty="0">
                <a:solidFill>
                  <a:schemeClr val="bg1"/>
                </a:solidFill>
              </a:rPr>
              <a:t>G</a:t>
            </a:r>
            <a:r>
              <a:rPr lang="zh-CN" altLang="en-US" sz="1400" b="1" dirty="0">
                <a:solidFill>
                  <a:schemeClr val="bg1"/>
                </a:solidFill>
              </a:rPr>
              <a:t>通道数据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31CD48-7BCA-15E0-E564-3E8DCC1B2B18}"/>
              </a:ext>
            </a:extLst>
          </p:cNvPr>
          <p:cNvSpPr txBox="1"/>
          <p:nvPr/>
        </p:nvSpPr>
        <p:spPr>
          <a:xfrm>
            <a:off x="1040992" y="3409669"/>
            <a:ext cx="46187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(4, 28, 84) (4, 2352)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标注: 线形 6">
            <a:extLst>
              <a:ext uri="{FF2B5EF4-FFF2-40B4-BE49-F238E27FC236}">
                <a16:creationId xmlns:a16="http://schemas.microsoft.com/office/drawing/2014/main" id="{4CAD99E2-DC7B-8982-4704-FD905CD2AA2D}"/>
              </a:ext>
            </a:extLst>
          </p:cNvPr>
          <p:cNvSpPr/>
          <p:nvPr/>
        </p:nvSpPr>
        <p:spPr>
          <a:xfrm>
            <a:off x="5324167" y="343158"/>
            <a:ext cx="3382298" cy="1092351"/>
          </a:xfrm>
          <a:prstGeom prst="borderCallout1">
            <a:avLst>
              <a:gd name="adj1" fmla="val 52909"/>
              <a:gd name="adj2" fmla="val -2197"/>
              <a:gd name="adj3" fmla="val 112950"/>
              <a:gd name="adj4" fmla="val -309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bg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将张量</a:t>
            </a:r>
            <a:r>
              <a:rPr lang="en-US" altLang="zh-CN" b="1" dirty="0">
                <a:solidFill>
                  <a:schemeClr val="bg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sample</a:t>
            </a:r>
            <a:r>
              <a:rPr lang="zh-CN" altLang="en-US" b="1" dirty="0">
                <a:solidFill>
                  <a:schemeClr val="bg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形状改变为</a:t>
            </a:r>
            <a:r>
              <a:rPr lang="en-US" altLang="zh-CN" b="1" dirty="0">
                <a:solidFill>
                  <a:schemeClr val="bg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[</a:t>
            </a:r>
            <a:r>
              <a:rPr lang="zh-CN" altLang="en-US" b="1" dirty="0">
                <a:solidFill>
                  <a:schemeClr val="bg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𝑏</a:t>
            </a:r>
            <a:r>
              <a:rPr lang="en-US" altLang="zh-CN" b="1" dirty="0">
                <a:solidFill>
                  <a:schemeClr val="bg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,</a:t>
            </a:r>
            <a:r>
              <a:rPr lang="en-US" altLang="zh-CN" b="1" dirty="0" err="1">
                <a:solidFill>
                  <a:schemeClr val="bg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h,w</a:t>
            </a:r>
            <a:r>
              <a:rPr lang="en-US" altLang="zh-CN" b="1" dirty="0">
                <a:solidFill>
                  <a:schemeClr val="bg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∗</a:t>
            </a:r>
            <a:r>
              <a:rPr lang="zh-CN" altLang="en-US" b="1" dirty="0">
                <a:solidFill>
                  <a:schemeClr val="bg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𝑐</a:t>
            </a:r>
            <a:r>
              <a:rPr lang="en-US" altLang="zh-CN" b="1" dirty="0">
                <a:solidFill>
                  <a:schemeClr val="bg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]</a:t>
            </a:r>
            <a:r>
              <a:rPr lang="zh-CN" altLang="en-US" b="1" dirty="0">
                <a:solidFill>
                  <a:schemeClr val="bg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， 张量</a:t>
            </a:r>
            <a:r>
              <a:rPr lang="en-US" altLang="zh-CN" b="1" dirty="0">
                <a:solidFill>
                  <a:schemeClr val="bg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x1</a:t>
            </a:r>
            <a:r>
              <a:rPr lang="zh-CN" altLang="en-US" b="1" dirty="0">
                <a:solidFill>
                  <a:schemeClr val="bg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可以理解为</a:t>
            </a:r>
            <a:r>
              <a:rPr lang="en-US" altLang="zh-CN" b="1" dirty="0">
                <a:solidFill>
                  <a:schemeClr val="bg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4</a:t>
            </a:r>
            <a:r>
              <a:rPr lang="zh-CN" altLang="en-US" b="1" dirty="0">
                <a:solidFill>
                  <a:schemeClr val="bg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张图片，</a:t>
            </a:r>
            <a:r>
              <a:rPr lang="en-US" altLang="zh-CN" b="1" dirty="0">
                <a:solidFill>
                  <a:schemeClr val="bg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28</a:t>
            </a:r>
            <a:r>
              <a:rPr lang="zh-CN" altLang="en-US" b="1" dirty="0">
                <a:solidFill>
                  <a:schemeClr val="bg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行，每行的特征长度为</a:t>
            </a:r>
            <a:r>
              <a:rPr lang="en-US" altLang="zh-CN" b="1" dirty="0">
                <a:solidFill>
                  <a:schemeClr val="bg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28*3</a:t>
            </a:r>
            <a:endParaRPr lang="zh-CN" altLang="en-US" b="1" dirty="0">
              <a:solidFill>
                <a:schemeClr val="bg1"/>
              </a:solidFill>
              <a:latin typeface="Lato" panose="020F0502020204030203" pitchFamily="34" charset="0"/>
              <a:ea typeface="微软雅黑 Light" panose="020B0502040204020203" pitchFamily="34" charset="-122"/>
            </a:endParaRPr>
          </a:p>
        </p:txBody>
      </p:sp>
      <p:sp>
        <p:nvSpPr>
          <p:cNvPr id="10" name="标注: 线形 9">
            <a:extLst>
              <a:ext uri="{FF2B5EF4-FFF2-40B4-BE49-F238E27FC236}">
                <a16:creationId xmlns:a16="http://schemas.microsoft.com/office/drawing/2014/main" id="{F814E0DA-4790-B84D-C353-1F715447F320}"/>
              </a:ext>
            </a:extLst>
          </p:cNvPr>
          <p:cNvSpPr/>
          <p:nvPr/>
        </p:nvSpPr>
        <p:spPr>
          <a:xfrm>
            <a:off x="5423720" y="2422681"/>
            <a:ext cx="3382298" cy="1092351"/>
          </a:xfrm>
          <a:prstGeom prst="borderCallout1">
            <a:avLst>
              <a:gd name="adj1" fmla="val 52909"/>
              <a:gd name="adj2" fmla="val -2197"/>
              <a:gd name="adj3" fmla="val -40067"/>
              <a:gd name="adj4" fmla="val -431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bg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张量</a:t>
            </a:r>
            <a:r>
              <a:rPr lang="en-US" altLang="zh-CN" b="1" dirty="0">
                <a:solidFill>
                  <a:schemeClr val="bg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x2</a:t>
            </a:r>
            <a:r>
              <a:rPr lang="zh-CN" altLang="en-US" b="1" dirty="0">
                <a:solidFill>
                  <a:schemeClr val="bg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理解为</a:t>
            </a:r>
            <a:r>
              <a:rPr lang="en-US" altLang="zh-CN" b="1" dirty="0">
                <a:solidFill>
                  <a:schemeClr val="bg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4</a:t>
            </a:r>
            <a:r>
              <a:rPr lang="zh-CN" altLang="en-US" b="1" dirty="0">
                <a:solidFill>
                  <a:schemeClr val="bg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张图片，每张图片的特征长度为</a:t>
            </a:r>
            <a:r>
              <a:rPr lang="en-US" altLang="zh-CN" b="1" dirty="0">
                <a:solidFill>
                  <a:schemeClr val="bg1"/>
                </a:solidFill>
                <a:latin typeface="Lato" panose="020F0502020204030203" pitchFamily="34" charset="0"/>
                <a:ea typeface="微软雅黑 Light" panose="020B0502040204020203" pitchFamily="34" charset="-122"/>
              </a:rPr>
              <a:t>28*28*3</a:t>
            </a:r>
            <a:endParaRPr lang="zh-CN" altLang="en-US" b="1" dirty="0">
              <a:solidFill>
                <a:schemeClr val="bg1"/>
              </a:solidFill>
              <a:latin typeface="Lato" panose="020F0502020204030203" pitchFamily="34" charset="0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03276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 idx="4294967295"/>
          </p:nvPr>
        </p:nvSpPr>
        <p:spPr>
          <a:xfrm>
            <a:off x="444490" y="51358"/>
            <a:ext cx="1698943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dirty="0">
                <a:solidFill>
                  <a:srgbClr val="002060"/>
                </a:solidFill>
                <a:latin typeface="微软雅黑 Light" panose="020B0502040204020203" pitchFamily="34" charset="-122"/>
              </a:rPr>
              <a:t>增删维度</a:t>
            </a:r>
            <a:br>
              <a:rPr lang="en-US" altLang="zh-CN" dirty="0">
                <a:solidFill>
                  <a:srgbClr val="002060"/>
                </a:solidFill>
                <a:latin typeface="微软雅黑 Light" panose="020B0502040204020203" pitchFamily="34" charset="-122"/>
              </a:rPr>
            </a:br>
            <a:endParaRPr dirty="0">
              <a:solidFill>
                <a:srgbClr val="002060"/>
              </a:solidFill>
              <a:latin typeface="微软雅黑 Light" panose="020B0502040204020203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83F006F-1B83-9668-2C6E-0CC1279A7547}"/>
              </a:ext>
            </a:extLst>
          </p:cNvPr>
          <p:cNvSpPr txBox="1"/>
          <p:nvPr/>
        </p:nvSpPr>
        <p:spPr>
          <a:xfrm>
            <a:off x="875072" y="1039012"/>
            <a:ext cx="5948516" cy="875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增加维度就是增加一个长度为</a:t>
            </a:r>
            <a:r>
              <a:rPr lang="en-US" altLang="zh-CN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1</a:t>
            </a:r>
            <a:r>
              <a:rPr lang="zh-CN" altLang="en-US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的维度，相当于给原有的数据增加一个新维度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4B49E51-B5D0-D3FD-3E5E-56E03EBC7060}"/>
              </a:ext>
            </a:extLst>
          </p:cNvPr>
          <p:cNvSpPr txBox="1"/>
          <p:nvPr/>
        </p:nvSpPr>
        <p:spPr>
          <a:xfrm>
            <a:off x="910503" y="2404375"/>
            <a:ext cx="5476567" cy="1281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/>
            <a:r>
              <a:rPr lang="en-US" altLang="zh-CN" sz="1600" dirty="0" err="1">
                <a:latin typeface="Consolas" panose="020B0609020204030204" pitchFamily="49" charset="0"/>
              </a:rPr>
              <a:t>tf.expand_dims</a:t>
            </a:r>
            <a:r>
              <a:rPr lang="en-US" altLang="zh-CN" sz="1600" dirty="0">
                <a:latin typeface="Consolas" panose="020B0609020204030204" pitchFamily="49" charset="0"/>
              </a:rPr>
              <a:t>(input, axis, name=None)</a:t>
            </a:r>
            <a:r>
              <a:rPr lang="zh-CN" altLang="zh-CN" sz="1600" dirty="0">
                <a:latin typeface="Consolas" panose="020B0609020204030204" pitchFamily="49" charset="0"/>
              </a:rPr>
              <a:t>函数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pPr indent="266700"/>
            <a:endParaRPr lang="zh-CN" altLang="zh-CN" sz="1600" dirty="0">
              <a:latin typeface="Consolas" panose="020B0609020204030204" pitchFamily="49" charset="0"/>
            </a:endParaRPr>
          </a:p>
          <a:p>
            <a:pPr marL="4572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zh-CN" sz="1600" b="1" kern="1200" dirty="0">
                <a:solidFill>
                  <a:srgbClr val="4D4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input</a:t>
            </a:r>
            <a:r>
              <a:rPr lang="zh-CN" altLang="zh-CN" sz="1600" b="1" kern="1200" dirty="0">
                <a:solidFill>
                  <a:srgbClr val="4D4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是输入张量</a:t>
            </a:r>
          </a:p>
          <a:p>
            <a:pPr marL="4572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zh-CN" sz="1600" b="1" kern="1200" dirty="0">
                <a:solidFill>
                  <a:srgbClr val="4D4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axis</a:t>
            </a:r>
            <a:r>
              <a:rPr lang="zh-CN" altLang="zh-CN" sz="1600" b="1" kern="1200" dirty="0">
                <a:solidFill>
                  <a:srgbClr val="4D4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是指定扩大输入张量形状的维度索引值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D5EC31A-1B4B-894D-A6A9-FB274ADC4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043" y="1914380"/>
            <a:ext cx="2675255" cy="2400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799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A87C8C6F-EF10-4628-A9BA-9DCD9590EB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/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.random.uniform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maxval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.int32)</a:t>
            </a:r>
          </a:p>
          <a:p>
            <a:pPr marL="0" indent="0"/>
            <a:r>
              <a:rPr lang="en-US" altLang="zh-CN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.expand_dims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).shape)  </a:t>
            </a:r>
          </a:p>
          <a:p>
            <a:pPr marL="0" indent="0"/>
            <a:r>
              <a:rPr lang="en-US" altLang="zh-CN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.expand_dims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).shape) </a:t>
            </a:r>
          </a:p>
          <a:p>
            <a:pPr marL="0" indent="0"/>
            <a:r>
              <a:rPr lang="en-US" altLang="zh-CN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.expand_dims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).shape) </a:t>
            </a:r>
          </a:p>
          <a:p>
            <a:pPr marL="0" indent="0"/>
            <a:r>
              <a:rPr lang="en-US" altLang="zh-CN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.expand_dims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).shape)</a:t>
            </a:r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4D486D4-F527-616B-5EB3-C6FA1683A27A}"/>
              </a:ext>
            </a:extLst>
          </p:cNvPr>
          <p:cNvSpPr txBox="1"/>
          <p:nvPr/>
        </p:nvSpPr>
        <p:spPr>
          <a:xfrm>
            <a:off x="1095890" y="3378349"/>
            <a:ext cx="461870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(1, 4, 28, 28, 3)</a:t>
            </a: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(4, 28, 28, 3, 1)</a:t>
            </a: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(4, 28, 28, 3, 1)</a:t>
            </a: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(4, 1, 28, 28, 3)</a:t>
            </a:r>
            <a:endParaRPr lang="zh-CN" alt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81489A-7E17-DCE0-B819-135760F905E7}"/>
              </a:ext>
            </a:extLst>
          </p:cNvPr>
          <p:cNvSpPr txBox="1"/>
          <p:nvPr/>
        </p:nvSpPr>
        <p:spPr>
          <a:xfrm>
            <a:off x="957418" y="148453"/>
            <a:ext cx="46187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</a:rPr>
              <a:t>axis</a:t>
            </a:r>
            <a:r>
              <a:rPr lang="zh-CN" altLang="en-US" sz="1400" b="1" dirty="0">
                <a:solidFill>
                  <a:schemeClr val="bg1"/>
                </a:solidFill>
              </a:rPr>
              <a:t>参数的实际插入位置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61483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 idx="4294967295"/>
          </p:nvPr>
        </p:nvSpPr>
        <p:spPr>
          <a:xfrm>
            <a:off x="444490" y="51358"/>
            <a:ext cx="1698943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dirty="0">
                <a:solidFill>
                  <a:srgbClr val="002060"/>
                </a:solidFill>
                <a:latin typeface="微软雅黑 Light" panose="020B0502040204020203" pitchFamily="34" charset="-122"/>
              </a:rPr>
              <a:t>增删维度</a:t>
            </a:r>
            <a:br>
              <a:rPr lang="en-US" altLang="zh-CN" dirty="0">
                <a:solidFill>
                  <a:srgbClr val="002060"/>
                </a:solidFill>
                <a:latin typeface="微软雅黑 Light" panose="020B0502040204020203" pitchFamily="34" charset="-122"/>
              </a:rPr>
            </a:br>
            <a:endParaRPr dirty="0">
              <a:solidFill>
                <a:srgbClr val="002060"/>
              </a:solidFill>
              <a:latin typeface="微软雅黑 Light" panose="020B0502040204020203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83F006F-1B83-9668-2C6E-0CC1279A7547}"/>
              </a:ext>
            </a:extLst>
          </p:cNvPr>
          <p:cNvSpPr txBox="1"/>
          <p:nvPr/>
        </p:nvSpPr>
        <p:spPr>
          <a:xfrm>
            <a:off x="875072" y="1058677"/>
            <a:ext cx="6902244" cy="875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删除维度是增加维度的逆操作，删除维度与增加维度时一样，只能删除长度为</a:t>
            </a:r>
            <a:r>
              <a:rPr lang="en-US" altLang="zh-CN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1</a:t>
            </a:r>
            <a:r>
              <a:rPr lang="zh-CN" altLang="en-US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的维度，也不会改变张量的存储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4B49E51-B5D0-D3FD-3E5E-56E03EBC7060}"/>
              </a:ext>
            </a:extLst>
          </p:cNvPr>
          <p:cNvSpPr txBox="1"/>
          <p:nvPr/>
        </p:nvSpPr>
        <p:spPr>
          <a:xfrm>
            <a:off x="910503" y="2404375"/>
            <a:ext cx="5476567" cy="1281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/>
            <a:r>
              <a:rPr lang="en-US" altLang="zh-CN" sz="1600" dirty="0" err="1">
                <a:latin typeface="Consolas" panose="020B0609020204030204" pitchFamily="49" charset="0"/>
              </a:rPr>
              <a:t>tf.squeeze</a:t>
            </a:r>
            <a:r>
              <a:rPr lang="en-US" altLang="zh-CN" sz="1600" dirty="0">
                <a:latin typeface="Consolas" panose="020B0609020204030204" pitchFamily="49" charset="0"/>
              </a:rPr>
              <a:t>(input, axis=None, name=None)</a:t>
            </a:r>
            <a:r>
              <a:rPr lang="zh-CN" altLang="en-US" sz="1600" dirty="0">
                <a:latin typeface="Consolas" panose="020B0609020204030204" pitchFamily="49" charset="0"/>
              </a:rPr>
              <a:t>函数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pPr indent="266700"/>
            <a:endParaRPr lang="zh-CN" altLang="zh-CN" sz="1600" dirty="0">
              <a:latin typeface="Consolas" panose="020B0609020204030204" pitchFamily="49" charset="0"/>
            </a:endParaRPr>
          </a:p>
          <a:p>
            <a:pPr marL="4572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zh-CN" sz="1600" b="1" kern="1200" dirty="0">
                <a:solidFill>
                  <a:srgbClr val="4D4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input</a:t>
            </a:r>
            <a:r>
              <a:rPr lang="zh-CN" altLang="zh-CN" sz="1600" b="1" kern="1200" dirty="0">
                <a:solidFill>
                  <a:srgbClr val="4D4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是输入张量</a:t>
            </a:r>
          </a:p>
          <a:p>
            <a:pPr marL="4572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zh-CN" sz="1600" b="1" kern="1200" dirty="0">
                <a:solidFill>
                  <a:srgbClr val="4D4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axis</a:t>
            </a:r>
            <a:r>
              <a:rPr lang="zh-CN" altLang="en-US" sz="1600" b="1" kern="1200" dirty="0">
                <a:solidFill>
                  <a:srgbClr val="4D4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指定要删掉的</a:t>
            </a:r>
            <a:r>
              <a:rPr lang="zh-CN" altLang="zh-CN" sz="1600" b="1" kern="1200" dirty="0">
                <a:solidFill>
                  <a:srgbClr val="4D4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输入张量形状的维度索引值</a:t>
            </a:r>
          </a:p>
        </p:txBody>
      </p:sp>
    </p:spTree>
    <p:extLst>
      <p:ext uri="{BB962C8B-B14F-4D97-AF65-F5344CB8AC3E}">
        <p14:creationId xmlns:p14="http://schemas.microsoft.com/office/powerpoint/2010/main" val="28167339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A8EDB958-D3F0-EC8D-C405-644C410F2D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2958" y="1453840"/>
            <a:ext cx="7733691" cy="1434918"/>
          </a:xfrm>
        </p:spPr>
        <p:txBody>
          <a:bodyPr/>
          <a:lstStyle/>
          <a:p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tf.random.uniform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maxval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=tf.int32)</a:t>
            </a:r>
          </a:p>
          <a:p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tf.squeeze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</a:t>
            </a:r>
            <a:r>
              <a:rPr lang="en-US" altLang="zh-CN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#shape=(28, 28, 1)</a:t>
            </a:r>
            <a:endParaRPr lang="en-US" altLang="zh-CN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tf.squeeze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</a:t>
            </a:r>
            <a:r>
              <a:rPr lang="en-US" altLang="zh-C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#shape=(28, 28)</a:t>
            </a:r>
          </a:p>
          <a:p>
            <a:r>
              <a:rPr lang="en-US" altLang="zh-CN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x.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D0D056C-94D8-FD81-4ABB-BF23D6E16FA5}"/>
              </a:ext>
            </a:extLst>
          </p:cNvPr>
          <p:cNvSpPr txBox="1"/>
          <p:nvPr/>
        </p:nvSpPr>
        <p:spPr>
          <a:xfrm>
            <a:off x="934928" y="163352"/>
            <a:ext cx="46167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chemeClr val="bg1"/>
                </a:solidFill>
              </a:rPr>
              <a:t>张量</a:t>
            </a:r>
            <a:r>
              <a:rPr lang="en-US" altLang="zh-CN" b="1" dirty="0">
                <a:solidFill>
                  <a:schemeClr val="bg1"/>
                </a:solidFill>
              </a:rPr>
              <a:t>a</a:t>
            </a:r>
            <a:r>
              <a:rPr lang="zh-CN" altLang="zh-CN" b="1" dirty="0">
                <a:solidFill>
                  <a:schemeClr val="bg1"/>
                </a:solidFill>
              </a:rPr>
              <a:t>形状为</a:t>
            </a:r>
            <a:r>
              <a:rPr lang="en-US" altLang="zh-CN" b="1" dirty="0">
                <a:solidFill>
                  <a:schemeClr val="bg1"/>
                </a:solidFill>
              </a:rPr>
              <a:t>[1,28,28,1]</a:t>
            </a:r>
            <a:r>
              <a:rPr lang="zh-CN" altLang="zh-CN" b="1" dirty="0">
                <a:solidFill>
                  <a:schemeClr val="bg1"/>
                </a:solidFill>
              </a:rPr>
              <a:t>，将图片数量维度删除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5B9A2DF-BCCF-4B91-FE50-AEC6311E24CC}"/>
              </a:ext>
            </a:extLst>
          </p:cNvPr>
          <p:cNvSpPr txBox="1"/>
          <p:nvPr/>
        </p:nvSpPr>
        <p:spPr>
          <a:xfrm>
            <a:off x="1166326" y="3477587"/>
            <a:ext cx="46167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(28, 28, 1)</a:t>
            </a: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(28, 28)</a:t>
            </a:r>
          </a:p>
        </p:txBody>
      </p:sp>
    </p:spTree>
    <p:extLst>
      <p:ext uri="{BB962C8B-B14F-4D97-AF65-F5344CB8AC3E}">
        <p14:creationId xmlns:p14="http://schemas.microsoft.com/office/powerpoint/2010/main" val="12138063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 idx="4294967295"/>
          </p:nvPr>
        </p:nvSpPr>
        <p:spPr>
          <a:xfrm>
            <a:off x="484982" y="28794"/>
            <a:ext cx="1631202" cy="6397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CN" altLang="en-US" dirty="0">
                <a:solidFill>
                  <a:srgbClr val="002060"/>
                </a:solidFill>
                <a:latin typeface="微软雅黑 Light" panose="020B0502040204020203" pitchFamily="34" charset="-122"/>
              </a:rPr>
              <a:t>交换维度</a:t>
            </a:r>
            <a:endParaRPr dirty="0">
              <a:solidFill>
                <a:srgbClr val="002060"/>
              </a:solidFill>
              <a:latin typeface="微软雅黑 Light" panose="020B0502040204020203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A33581D-7F98-0D85-0DA7-D977ACA00E85}"/>
              </a:ext>
            </a:extLst>
          </p:cNvPr>
          <p:cNvSpPr txBox="1"/>
          <p:nvPr/>
        </p:nvSpPr>
        <p:spPr>
          <a:xfrm>
            <a:off x="837750" y="886994"/>
            <a:ext cx="6902244" cy="875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交换维度是通过交换维度操作改变张量的存储顺序，直接改变张量数据的存储顺序，同时也改变张量的视图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AA004E-3621-78B6-14C5-D4634FD4F957}"/>
              </a:ext>
            </a:extLst>
          </p:cNvPr>
          <p:cNvSpPr txBox="1"/>
          <p:nvPr/>
        </p:nvSpPr>
        <p:spPr>
          <a:xfrm>
            <a:off x="910503" y="2404375"/>
            <a:ext cx="7793092" cy="1319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/>
            <a:r>
              <a:rPr lang="zh-CN" altLang="zh-CN" sz="1600" dirty="0">
                <a:latin typeface="Consolas" panose="020B0609020204030204" pitchFamily="49" charset="0"/>
              </a:rPr>
              <a:t>tf.transpose(</a:t>
            </a:r>
            <a:r>
              <a:rPr lang="en-US" altLang="zh-CN" sz="1600" dirty="0">
                <a:latin typeface="Consolas" panose="020B0609020204030204" pitchFamily="49" charset="0"/>
              </a:rPr>
              <a:t>input</a:t>
            </a:r>
            <a:r>
              <a:rPr lang="zh-CN" altLang="zh-CN" sz="1600" dirty="0">
                <a:latin typeface="Consolas" panose="020B0609020204030204" pitchFamily="49" charset="0"/>
              </a:rPr>
              <a:t>, perm=None, conjugate=False,name='transpose') </a:t>
            </a:r>
          </a:p>
          <a:p>
            <a:pPr indent="266700"/>
            <a:endParaRPr lang="zh-CN" altLang="zh-CN" sz="1600" dirty="0">
              <a:latin typeface="Consolas" panose="020B0609020204030204" pitchFamily="49" charset="0"/>
            </a:endParaRPr>
          </a:p>
          <a:p>
            <a:pPr marL="4572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zh-CN" sz="1600" b="1" kern="1200" dirty="0">
                <a:solidFill>
                  <a:srgbClr val="4D4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input</a:t>
            </a:r>
            <a:r>
              <a:rPr lang="zh-CN" altLang="zh-CN" sz="1600" b="1" kern="1200" dirty="0">
                <a:solidFill>
                  <a:srgbClr val="4D4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是输入张量</a:t>
            </a:r>
          </a:p>
          <a:p>
            <a:pPr marL="4572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zh-CN" sz="1600" b="1" kern="1200" dirty="0">
                <a:solidFill>
                  <a:srgbClr val="4D4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perm指定交换后的张量的轴是原先张量的轴的位置</a:t>
            </a:r>
          </a:p>
        </p:txBody>
      </p:sp>
    </p:spTree>
    <p:extLst>
      <p:ext uri="{BB962C8B-B14F-4D97-AF65-F5344CB8AC3E}">
        <p14:creationId xmlns:p14="http://schemas.microsoft.com/office/powerpoint/2010/main" val="38143052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A87C8C6F-EF10-4628-A9BA-9DCD9590EB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1477" y="1270437"/>
            <a:ext cx="7733691" cy="1450369"/>
          </a:xfrm>
        </p:spPr>
        <p:txBody>
          <a:bodyPr/>
          <a:lstStyle/>
          <a:p>
            <a:pPr marL="0" indent="0"/>
            <a:r>
              <a:rPr lang="fr-FR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fr-FR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tf.constant([[</a:t>
            </a:r>
            <a:r>
              <a:rPr lang="fr-FR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fr-FR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fr-FR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fr-FR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fr-FR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fr-FR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]])     </a:t>
            </a:r>
            <a:r>
              <a:rPr lang="fr-FR" altLang="zh-CN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#shape=(2, 3)</a:t>
            </a:r>
            <a:endParaRPr lang="fr-FR" altLang="zh-CN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/>
            <a:r>
              <a:rPr lang="fr-FR" altLang="zh-CN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fr-FR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fr-FR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/>
            <a:r>
              <a:rPr lang="fr-FR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fr-FR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tf.transpose(</a:t>
            </a:r>
            <a:r>
              <a:rPr lang="fr-FR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fr-FR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</a:t>
            </a:r>
          </a:p>
          <a:p>
            <a:pPr marL="0" indent="0"/>
            <a:r>
              <a:rPr lang="fr-FR" altLang="zh-CN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fr-FR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fr-FR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/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tf.transpose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perm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</a:t>
            </a:r>
          </a:p>
          <a:p>
            <a:pPr marL="0" indent="0"/>
            <a:endParaRPr lang="fr-FR" altLang="zh-CN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4D486D4-F527-616B-5EB3-C6FA1683A27A}"/>
              </a:ext>
            </a:extLst>
          </p:cNvPr>
          <p:cNvSpPr txBox="1"/>
          <p:nvPr/>
        </p:nvSpPr>
        <p:spPr>
          <a:xfrm>
            <a:off x="1061477" y="3346946"/>
            <a:ext cx="461870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tf.Tensor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[[3 1 2]</a:t>
            </a: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 [4 1 7]], shape=(2, 3),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dtype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=int32)</a:t>
            </a:r>
          </a:p>
          <a:p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tf.Tensor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[[3 4]</a:t>
            </a: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 [1 1]</a:t>
            </a: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 [2 7]], shape=(3, 2),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dtype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=int32)</a:t>
            </a:r>
            <a:endParaRPr lang="zh-CN" alt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81489A-7E17-DCE0-B819-135760F905E7}"/>
              </a:ext>
            </a:extLst>
          </p:cNvPr>
          <p:cNvSpPr txBox="1"/>
          <p:nvPr/>
        </p:nvSpPr>
        <p:spPr>
          <a:xfrm>
            <a:off x="981998" y="153369"/>
            <a:ext cx="46187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</a:rPr>
              <a:t>axis</a:t>
            </a:r>
            <a:r>
              <a:rPr lang="zh-CN" altLang="en-US" sz="1400" b="1" dirty="0">
                <a:solidFill>
                  <a:schemeClr val="bg1"/>
                </a:solidFill>
              </a:rPr>
              <a:t>参数的实际插入位置</a:t>
            </a:r>
            <a:endParaRPr lang="zh-CN" altLang="en-US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254D2913-0E03-915D-8B63-A9CCFB56F3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3656194"/>
              </p:ext>
            </p:extLst>
          </p:nvPr>
        </p:nvGraphicFramePr>
        <p:xfrm>
          <a:off x="5680179" y="2543417"/>
          <a:ext cx="3147785" cy="22414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1852560" imgH="1319040" progId="PBrush">
                  <p:embed/>
                </p:oleObj>
              </mc:Choice>
              <mc:Fallback>
                <p:oleObj name="Bitmap Image" r:id="rId3" imgW="1852560" imgH="13190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80179" y="2543417"/>
                        <a:ext cx="3147785" cy="22414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5194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6;p20">
            <a:extLst>
              <a:ext uri="{FF2B5EF4-FFF2-40B4-BE49-F238E27FC236}">
                <a16:creationId xmlns:a16="http://schemas.microsoft.com/office/drawing/2014/main" id="{B4837533-7033-4C60-8582-95EC36BB3251}"/>
              </a:ext>
            </a:extLst>
          </p:cNvPr>
          <p:cNvSpPr txBox="1">
            <a:spLocks/>
          </p:cNvSpPr>
          <p:nvPr/>
        </p:nvSpPr>
        <p:spPr>
          <a:xfrm>
            <a:off x="284056" y="60209"/>
            <a:ext cx="3916315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2400" dirty="0">
                <a:solidFill>
                  <a:schemeClr val="accent5"/>
                </a:solidFill>
                <a:ea typeface="微软雅黑 Light" panose="020B0502040204020203" pitchFamily="34" charset="-122"/>
              </a:rPr>
              <a:t>TensorFlow</a:t>
            </a:r>
            <a:r>
              <a:rPr lang="zh-CN" altLang="en-US" sz="2400" dirty="0">
                <a:solidFill>
                  <a:schemeClr val="accent5"/>
                </a:solidFill>
                <a:ea typeface="微软雅黑 Light" panose="020B0502040204020203" pitchFamily="34" charset="-122"/>
              </a:rPr>
              <a:t>逻辑架构视图</a:t>
            </a:r>
          </a:p>
        </p:txBody>
      </p:sp>
      <p:pic>
        <p:nvPicPr>
          <p:cNvPr id="4" name="Google Shape;198;p24">
            <a:extLst>
              <a:ext uri="{FF2B5EF4-FFF2-40B4-BE49-F238E27FC236}">
                <a16:creationId xmlns:a16="http://schemas.microsoft.com/office/drawing/2014/main" id="{E475BF4C-DBBF-4E1D-9007-089EE2EED81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-6880" t="1426" r="6879" b="7730"/>
          <a:stretch/>
        </p:blipFill>
        <p:spPr>
          <a:xfrm>
            <a:off x="855566" y="915918"/>
            <a:ext cx="6987581" cy="3427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A87C8C6F-EF10-4628-A9BA-9DCD9590EB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1477" y="1270438"/>
            <a:ext cx="7733691" cy="1203824"/>
          </a:xfrm>
        </p:spPr>
        <p:txBody>
          <a:bodyPr/>
          <a:lstStyle/>
          <a:p>
            <a:pPr marL="0" indent="0"/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tf.constant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([[[ 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 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 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],[ 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 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 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]],[[ 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 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 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],[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]]])  </a:t>
            </a:r>
            <a:r>
              <a:rPr lang="en-US" altLang="zh-CN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#shape=(2, 2, 3)</a:t>
            </a:r>
            <a:endParaRPr lang="en-US" altLang="zh-CN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/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tf.transpose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perm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 </a:t>
            </a:r>
          </a:p>
          <a:p>
            <a:pPr marL="0" indent="0"/>
            <a:r>
              <a:rPr lang="fr-FR" altLang="zh-CN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fr-FR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fr-FR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4D486D4-F527-616B-5EB3-C6FA1683A27A}"/>
              </a:ext>
            </a:extLst>
          </p:cNvPr>
          <p:cNvSpPr txBox="1"/>
          <p:nvPr/>
        </p:nvSpPr>
        <p:spPr>
          <a:xfrm>
            <a:off x="1061477" y="3346946"/>
            <a:ext cx="461870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tf.Tensor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[[[ 1  4]</a:t>
            </a: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  [ 2  5]</a:t>
            </a: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  [ 3  6]]</a:t>
            </a: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 [[ 7 10]</a:t>
            </a: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  [ 8 11]</a:t>
            </a: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  [ 9 12]]], shape=(2, 3, 2),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dtype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=int32)</a:t>
            </a:r>
            <a:endParaRPr lang="zh-CN" alt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81489A-7E17-DCE0-B819-135760F905E7}"/>
              </a:ext>
            </a:extLst>
          </p:cNvPr>
          <p:cNvSpPr txBox="1"/>
          <p:nvPr/>
        </p:nvSpPr>
        <p:spPr>
          <a:xfrm>
            <a:off x="981998" y="153369"/>
            <a:ext cx="46187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</a:rPr>
              <a:t>3D</a:t>
            </a:r>
            <a:r>
              <a:rPr lang="zh-CN" altLang="en-US" sz="1400" b="1" dirty="0">
                <a:solidFill>
                  <a:schemeClr val="bg1"/>
                </a:solidFill>
              </a:rPr>
              <a:t>张量的交换维度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76BD9E3-B11F-BF8E-7D16-BD94B5199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242" y="2859480"/>
            <a:ext cx="3348286" cy="17412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47238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9"/>
          <p:cNvSpPr txBox="1">
            <a:spLocks noGrp="1"/>
          </p:cNvSpPr>
          <p:nvPr>
            <p:ph type="title"/>
          </p:nvPr>
        </p:nvSpPr>
        <p:spPr>
          <a:xfrm>
            <a:off x="601631" y="304812"/>
            <a:ext cx="1684369" cy="7948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任务</a:t>
            </a:r>
            <a:r>
              <a:rPr lang="en-US" altLang="zh-CN" dirty="0"/>
              <a:t>2</a:t>
            </a:r>
            <a:endParaRPr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911C70F-8F05-E5A2-F34F-2DD444365DA2}"/>
              </a:ext>
            </a:extLst>
          </p:cNvPr>
          <p:cNvSpPr txBox="1"/>
          <p:nvPr/>
        </p:nvSpPr>
        <p:spPr>
          <a:xfrm>
            <a:off x="2235201" y="1435784"/>
            <a:ext cx="24790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Raleway"/>
                <a:ea typeface="微软雅黑 Light" panose="020B0502040204020203" pitchFamily="34" charset="-122"/>
              </a:rPr>
              <a:t>广播机制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09C7F2C-A175-E494-84C1-780C8AB2358E}"/>
                  </a:ext>
                </a:extLst>
              </p:cNvPr>
              <p:cNvSpPr txBox="1"/>
              <p:nvPr/>
            </p:nvSpPr>
            <p:spPr>
              <a:xfrm>
                <a:off x="1317523" y="2786260"/>
                <a:ext cx="4572000" cy="11269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1800" i="1" smtClean="0">
                                  <a:solidFill>
                                    <a:srgbClr val="FFC60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1800">
                                    <a:solidFill>
                                      <a:srgbClr val="FFC60B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800" i="0">
                                    <a:solidFill>
                                      <a:srgbClr val="FFC60B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800" i="0">
                                    <a:solidFill>
                                      <a:srgbClr val="FFC60B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800" i="0">
                                    <a:solidFill>
                                      <a:srgbClr val="FFC60B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1800" i="0">
                                    <a:solidFill>
                                      <a:srgbClr val="FFC60B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1800" i="0">
                                    <a:solidFill>
                                      <a:srgbClr val="FFC60B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800" i="0">
                                    <a:solidFill>
                                      <a:srgbClr val="FFC60B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sz="1800" i="0">
                                    <a:solidFill>
                                      <a:srgbClr val="FFC60B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sz="1800" i="0">
                                    <a:solidFill>
                                      <a:srgbClr val="FFC60B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800" i="0">
                                    <a:solidFill>
                                      <a:srgbClr val="FFC60B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zh-CN" altLang="en-US" sz="1800" i="0">
                                    <a:solidFill>
                                      <a:srgbClr val="FFC60B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zh-CN" altLang="en-US" sz="1800" i="0">
                                    <a:solidFill>
                                      <a:srgbClr val="FFC60B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sz="1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zh-CN" alt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1800" i="1" smtClean="0">
                                  <a:solidFill>
                                    <a:srgbClr val="FFC60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1800" i="0">
                                    <a:solidFill>
                                      <a:srgbClr val="FFC60B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1800" i="0">
                                    <a:solidFill>
                                      <a:srgbClr val="FFC60B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sz="1800" i="0">
                                    <a:solidFill>
                                      <a:srgbClr val="FFC60B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09C7F2C-A175-E494-84C1-780C8AB23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7523" y="2786260"/>
                <a:ext cx="4572000" cy="11269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112770E3-C4F1-F96B-B059-7134F39B7579}"/>
              </a:ext>
            </a:extLst>
          </p:cNvPr>
          <p:cNvSpPr txBox="1"/>
          <p:nvPr/>
        </p:nvSpPr>
        <p:spPr>
          <a:xfrm>
            <a:off x="2497015" y="4066419"/>
            <a:ext cx="10023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FFC60B"/>
                </a:solidFill>
                <a:effectLst/>
                <a:latin typeface="+mn-lt"/>
                <a:ea typeface="宋体" panose="02010600030101010101" pitchFamily="2" charset="-122"/>
              </a:rPr>
              <a:t>a: </a:t>
            </a:r>
            <a:r>
              <a:rPr lang="en-US" altLang="zh-CN" sz="2000" dirty="0">
                <a:solidFill>
                  <a:srgbClr val="FFC60B"/>
                </a:solidFill>
                <a:latin typeface="+mn-lt"/>
                <a:ea typeface="宋体" panose="02010600030101010101" pitchFamily="2" charset="-122"/>
              </a:rPr>
              <a:t>(4,3)</a:t>
            </a:r>
            <a:endParaRPr lang="en-US" altLang="zh-CN" sz="2000" dirty="0">
              <a:solidFill>
                <a:srgbClr val="FFC60B"/>
              </a:solidFill>
              <a:effectLst/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3B4155F-3AC8-6298-0B96-02B44CBC41C3}"/>
              </a:ext>
            </a:extLst>
          </p:cNvPr>
          <p:cNvSpPr txBox="1"/>
          <p:nvPr/>
        </p:nvSpPr>
        <p:spPr>
          <a:xfrm>
            <a:off x="3933092" y="4059831"/>
            <a:ext cx="10023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FFC60B"/>
                </a:solidFill>
                <a:latin typeface="+mn-lt"/>
                <a:ea typeface="宋体" panose="02010600030101010101" pitchFamily="2" charset="-122"/>
              </a:rPr>
              <a:t>b</a:t>
            </a:r>
            <a:r>
              <a:rPr lang="en-US" altLang="zh-CN" sz="2000" dirty="0">
                <a:solidFill>
                  <a:srgbClr val="FFC60B"/>
                </a:solidFill>
                <a:effectLst/>
                <a:latin typeface="+mn-lt"/>
                <a:ea typeface="宋体" panose="02010600030101010101" pitchFamily="2" charset="-122"/>
              </a:rPr>
              <a:t>: </a:t>
            </a:r>
            <a:r>
              <a:rPr lang="en-US" altLang="zh-CN" sz="2000" dirty="0">
                <a:solidFill>
                  <a:srgbClr val="FFC60B"/>
                </a:solidFill>
                <a:latin typeface="+mn-lt"/>
                <a:ea typeface="宋体" panose="02010600030101010101" pitchFamily="2" charset="-122"/>
              </a:rPr>
              <a:t>(3)</a:t>
            </a:r>
            <a:endParaRPr lang="en-US" altLang="zh-CN" sz="2000" dirty="0">
              <a:solidFill>
                <a:srgbClr val="FFC60B"/>
              </a:solidFill>
              <a:effectLst/>
              <a:latin typeface="+mn-lt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9171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264AAF84-DF5D-C60F-91D8-C6D2AAFDDA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0093" y="1204999"/>
            <a:ext cx="5532753" cy="1884032"/>
          </a:xfrm>
        </p:spPr>
        <p:txBody>
          <a:bodyPr/>
          <a:lstStyle/>
          <a:p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tf.constant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],[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],[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],[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]])  </a:t>
            </a:r>
            <a:b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tf.constant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        </a:t>
            </a:r>
            <a:r>
              <a:rPr lang="en-US" altLang="zh-CN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#shape=(3,)</a:t>
            </a:r>
            <a:endParaRPr lang="en-US" altLang="zh-CN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tf.expand_dims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 </a:t>
            </a:r>
            <a:r>
              <a:rPr lang="en-US" altLang="zh-CN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#shape=(1, 3)</a:t>
            </a:r>
            <a:endParaRPr lang="en-US" altLang="zh-CN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tf.tile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multiples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 </a:t>
            </a:r>
            <a:r>
              <a:rPr lang="en-US" altLang="zh-CN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#shape=(4, 3)</a:t>
            </a:r>
            <a:endParaRPr lang="en-US" altLang="zh-CN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zh-CN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583F1D0-42D3-4BAA-E505-D98EB4CD2C3F}"/>
              </a:ext>
            </a:extLst>
          </p:cNvPr>
          <p:cNvSpPr txBox="1"/>
          <p:nvPr/>
        </p:nvSpPr>
        <p:spPr>
          <a:xfrm>
            <a:off x="1005444" y="165092"/>
            <a:ext cx="37658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张量</a:t>
            </a:r>
            <a:r>
              <a:rPr lang="en-US" altLang="zh-CN" sz="1400" b="1" dirty="0">
                <a:solidFill>
                  <a:schemeClr val="bg1"/>
                </a:solidFill>
              </a:rPr>
              <a:t>a(shape=(4,3))</a:t>
            </a:r>
            <a:r>
              <a:rPr lang="zh-CN" altLang="en-US" sz="1400" b="1" dirty="0">
                <a:solidFill>
                  <a:schemeClr val="bg1"/>
                </a:solidFill>
              </a:rPr>
              <a:t>与张量</a:t>
            </a:r>
            <a:r>
              <a:rPr lang="en-US" altLang="zh-CN" sz="1400" b="1" dirty="0">
                <a:solidFill>
                  <a:schemeClr val="bg1"/>
                </a:solidFill>
              </a:rPr>
              <a:t>b(shape=(3))</a:t>
            </a:r>
            <a:r>
              <a:rPr lang="zh-CN" altLang="en-US" sz="1400" b="1" dirty="0">
                <a:solidFill>
                  <a:schemeClr val="bg1"/>
                </a:solidFill>
              </a:rPr>
              <a:t>相加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9E4EE5D-1973-06D4-64D4-88FEF8DF4334}"/>
                  </a:ext>
                </a:extLst>
              </p:cNvPr>
              <p:cNvSpPr txBox="1"/>
              <p:nvPr/>
            </p:nvSpPr>
            <p:spPr>
              <a:xfrm>
                <a:off x="6106400" y="2071152"/>
                <a:ext cx="3137246" cy="11269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1800" i="1" smtClean="0">
                                  <a:solidFill>
                                    <a:srgbClr val="FFC60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1800">
                                    <a:solidFill>
                                      <a:srgbClr val="FFC60B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800" i="0">
                                    <a:solidFill>
                                      <a:srgbClr val="FFC60B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1800" i="0">
                                    <a:solidFill>
                                      <a:srgbClr val="FFC60B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800" i="0">
                                    <a:solidFill>
                                      <a:srgbClr val="FFC60B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1800" i="0">
                                    <a:solidFill>
                                      <a:srgbClr val="FFC60B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1800" i="0">
                                    <a:solidFill>
                                      <a:srgbClr val="FFC60B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800" i="0">
                                    <a:solidFill>
                                      <a:srgbClr val="FFC60B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sz="1800" i="0">
                                    <a:solidFill>
                                      <a:srgbClr val="FFC60B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sz="1800" i="0">
                                    <a:solidFill>
                                      <a:srgbClr val="FFC60B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800" i="0">
                                    <a:solidFill>
                                      <a:srgbClr val="FFC60B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zh-CN" altLang="en-US" sz="1800" i="0">
                                    <a:solidFill>
                                      <a:srgbClr val="FFC60B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zh-CN" altLang="en-US" sz="1800" i="0">
                                    <a:solidFill>
                                      <a:srgbClr val="FFC60B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sz="1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zh-CN" alt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1800" i="1" smtClean="0">
                                  <a:solidFill>
                                    <a:srgbClr val="FFC60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1800" i="0">
                                    <a:solidFill>
                                      <a:srgbClr val="FFC60B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1800" i="0">
                                    <a:solidFill>
                                      <a:srgbClr val="FFC60B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sz="1800" i="0">
                                    <a:solidFill>
                                      <a:srgbClr val="FFC60B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9E4EE5D-1973-06D4-64D4-88FEF8DF4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400" y="2071152"/>
                <a:ext cx="3137246" cy="11269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5764D71D-61E7-834F-4D01-AFB89F4F7808}"/>
              </a:ext>
            </a:extLst>
          </p:cNvPr>
          <p:cNvSpPr txBox="1"/>
          <p:nvPr/>
        </p:nvSpPr>
        <p:spPr>
          <a:xfrm>
            <a:off x="1120093" y="3415281"/>
            <a:ext cx="46687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tf.Tensor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( [[1 2 3] [2 3 4] [3 4 5] [4 5 6]], shape=(4, 3),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dtype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=int32)</a:t>
            </a:r>
            <a:endParaRPr lang="zh-CN" alt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3755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0935B21C-C90A-0203-5886-7DC3A1A4E4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1478" y="1234307"/>
            <a:ext cx="5632400" cy="1749215"/>
          </a:xfrm>
        </p:spPr>
        <p:txBody>
          <a:bodyPr/>
          <a:lstStyle/>
          <a:p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tf.constant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],[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],[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],[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]])  </a:t>
            </a:r>
          </a:p>
          <a:p>
            <a:b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tf.constant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        </a:t>
            </a:r>
            <a:r>
              <a:rPr lang="en-US" altLang="zh-CN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#shape=(3,)</a:t>
            </a:r>
            <a:endParaRPr lang="en-US" altLang="zh-CN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tf.broadcast_to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,[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    </a:t>
            </a:r>
            <a:r>
              <a:rPr lang="en-US" altLang="zh-CN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shape=(4, 3)</a:t>
            </a:r>
            <a:endParaRPr lang="en-US" altLang="zh-CN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zh-CN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ACF4875-FBE5-FB59-3195-6459799779FF}"/>
              </a:ext>
            </a:extLst>
          </p:cNvPr>
          <p:cNvSpPr txBox="1"/>
          <p:nvPr/>
        </p:nvSpPr>
        <p:spPr>
          <a:xfrm>
            <a:off x="1005444" y="165092"/>
            <a:ext cx="37658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Broadcasting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8210618-9359-030E-E33B-E28EFADFEB3F}"/>
              </a:ext>
            </a:extLst>
          </p:cNvPr>
          <p:cNvSpPr txBox="1"/>
          <p:nvPr/>
        </p:nvSpPr>
        <p:spPr>
          <a:xfrm>
            <a:off x="1061478" y="3408966"/>
            <a:ext cx="46687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tf.Tensor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( [[1 2 3] [2 3 4] [3 4 5] [4 5 6]], shape=(4, 3),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dtype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=int32)</a:t>
            </a:r>
            <a:endParaRPr lang="zh-CN" alt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2211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 idx="4294967295"/>
          </p:nvPr>
        </p:nvSpPr>
        <p:spPr>
          <a:xfrm>
            <a:off x="485967" y="185895"/>
            <a:ext cx="1697037" cy="6397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广播机制</a:t>
            </a:r>
            <a:endParaRPr dirty="0">
              <a:solidFill>
                <a:schemeClr val="accent5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98BAED-C3D9-4AC3-8CFA-4757F1C0E6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40" y="1511688"/>
            <a:ext cx="6039154" cy="275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635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EDCB654-5FE6-49A7-831D-1CE237920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6278" y="1374125"/>
            <a:ext cx="7420696" cy="53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62A9AD4-E17E-4647-ACCF-044084A6D802}"/>
              </a:ext>
            </a:extLst>
          </p:cNvPr>
          <p:cNvSpPr txBox="1"/>
          <p:nvPr/>
        </p:nvSpPr>
        <p:spPr>
          <a:xfrm>
            <a:off x="792142" y="1151580"/>
            <a:ext cx="4987636" cy="457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SzPts val="1300"/>
            </a:pPr>
            <a:r>
              <a:rPr lang="zh-CN" altLang="zh-CN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将数据</a:t>
            </a:r>
            <a:r>
              <a:rPr lang="en-US" altLang="zh-CN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b</a:t>
            </a:r>
            <a:r>
              <a:rPr lang="zh-CN" altLang="zh-CN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，</a:t>
            </a:r>
            <a:r>
              <a:rPr lang="en-US" altLang="zh-CN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h</a:t>
            </a:r>
            <a:r>
              <a:rPr lang="zh-CN" altLang="zh-CN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维度的长度自动扩展为</a:t>
            </a:r>
            <a:r>
              <a:rPr lang="en-US" altLang="zh-CN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4</a:t>
            </a:r>
            <a:r>
              <a:rPr lang="zh-CN" altLang="zh-CN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，</a:t>
            </a:r>
            <a:r>
              <a:rPr lang="en-US" altLang="zh-CN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28</a:t>
            </a:r>
            <a:r>
              <a:rPr lang="zh-CN" altLang="zh-CN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。</a:t>
            </a:r>
            <a:endParaRPr lang="zh-CN" altLang="en-US" sz="1800" b="1" dirty="0">
              <a:solidFill>
                <a:schemeClr val="accent1"/>
              </a:solidFill>
              <a:latin typeface="Arial" panose="020B0604020202020204" pitchFamily="34" charset="0"/>
              <a:ea typeface="微软雅黑 Light" panose="020B0502040204020203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2F02A19-487E-4DDD-ABF5-E74EFCC95F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742" y="2248748"/>
            <a:ext cx="6195869" cy="1836743"/>
          </a:xfrm>
          <a:prstGeom prst="rect">
            <a:avLst/>
          </a:prstGeom>
        </p:spPr>
      </p:pic>
      <p:sp>
        <p:nvSpPr>
          <p:cNvPr id="5" name="Google Shape;243;p29">
            <a:extLst>
              <a:ext uri="{FF2B5EF4-FFF2-40B4-BE49-F238E27FC236}">
                <a16:creationId xmlns:a16="http://schemas.microsoft.com/office/drawing/2014/main" id="{45440C1F-EA0C-0F11-D161-112CC07EA2F6}"/>
              </a:ext>
            </a:extLst>
          </p:cNvPr>
          <p:cNvSpPr txBox="1">
            <a:spLocks/>
          </p:cNvSpPr>
          <p:nvPr/>
        </p:nvSpPr>
        <p:spPr>
          <a:xfrm>
            <a:off x="485967" y="185895"/>
            <a:ext cx="169703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广播机制</a:t>
            </a:r>
            <a:endParaRPr lang="zh-CN" alt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8913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EDCB654-5FE6-49A7-831D-1CE237920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6278" y="1374125"/>
            <a:ext cx="7420696" cy="53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62A9AD4-E17E-4647-ACCF-044084A6D802}"/>
              </a:ext>
            </a:extLst>
          </p:cNvPr>
          <p:cNvSpPr txBox="1"/>
          <p:nvPr/>
        </p:nvSpPr>
        <p:spPr>
          <a:xfrm>
            <a:off x="872529" y="937467"/>
            <a:ext cx="4987636" cy="873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SzPts val="1300"/>
            </a:pPr>
            <a:r>
              <a:rPr lang="zh-CN" altLang="en-US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判断以下张量是否可以广播：</a:t>
            </a:r>
          </a:p>
          <a:p>
            <a:pPr algn="just">
              <a:lnSpc>
                <a:spcPct val="150000"/>
              </a:lnSpc>
              <a:buSzPts val="1300"/>
            </a:pPr>
            <a:r>
              <a:rPr lang="en-US" altLang="zh-CN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A</a:t>
            </a:r>
            <a:r>
              <a:rPr lang="zh-CN" altLang="en-US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：</a:t>
            </a:r>
            <a:r>
              <a:rPr lang="en-US" altLang="zh-CN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[4,32,32,3] B:[32,1,1]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77FCD5C-8B79-43E6-821D-D5239BF7AD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890" y="1839207"/>
            <a:ext cx="4300220" cy="88455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D8BA55E-F3D7-48CC-B9F0-EC78971A18D6}"/>
              </a:ext>
            </a:extLst>
          </p:cNvPr>
          <p:cNvSpPr txBox="1"/>
          <p:nvPr/>
        </p:nvSpPr>
        <p:spPr>
          <a:xfrm>
            <a:off x="872529" y="2926693"/>
            <a:ext cx="4987636" cy="457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SzPts val="1300"/>
            </a:pPr>
            <a:r>
              <a:rPr lang="en-US" altLang="zh-CN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C</a:t>
            </a:r>
            <a:r>
              <a:rPr lang="zh-CN" altLang="en-US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：</a:t>
            </a:r>
            <a:r>
              <a:rPr lang="en-US" altLang="zh-CN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[4,32,32,3] D:[32,2]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E962F5E-4DD8-40D7-8009-04B5C37A24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323" y="3384511"/>
            <a:ext cx="3653155" cy="1249045"/>
          </a:xfrm>
          <a:prstGeom prst="rect">
            <a:avLst/>
          </a:prstGeom>
        </p:spPr>
      </p:pic>
      <p:sp>
        <p:nvSpPr>
          <p:cNvPr id="7" name="Google Shape;243;p29">
            <a:extLst>
              <a:ext uri="{FF2B5EF4-FFF2-40B4-BE49-F238E27FC236}">
                <a16:creationId xmlns:a16="http://schemas.microsoft.com/office/drawing/2014/main" id="{2814827C-CEDA-9A86-661B-D063D0185A0B}"/>
              </a:ext>
            </a:extLst>
          </p:cNvPr>
          <p:cNvSpPr txBox="1">
            <a:spLocks/>
          </p:cNvSpPr>
          <p:nvPr/>
        </p:nvSpPr>
        <p:spPr>
          <a:xfrm>
            <a:off x="536208" y="190069"/>
            <a:ext cx="169703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广播机制</a:t>
            </a:r>
            <a:endParaRPr lang="zh-CN" alt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1216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9"/>
          <p:cNvSpPr txBox="1">
            <a:spLocks noGrp="1"/>
          </p:cNvSpPr>
          <p:nvPr>
            <p:ph type="title"/>
          </p:nvPr>
        </p:nvSpPr>
        <p:spPr>
          <a:xfrm>
            <a:off x="1849004" y="1603804"/>
            <a:ext cx="3848411" cy="7948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张量的进阶操作</a:t>
            </a:r>
            <a:endParaRPr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9BDCE9E-39E5-1B78-1530-E780A45DD5EC}"/>
              </a:ext>
            </a:extLst>
          </p:cNvPr>
          <p:cNvSpPr txBox="1"/>
          <p:nvPr/>
        </p:nvSpPr>
        <p:spPr>
          <a:xfrm>
            <a:off x="638907" y="320896"/>
            <a:ext cx="14419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lt1"/>
              </a:buClr>
              <a:buSzPts val="3600"/>
            </a:pPr>
            <a:r>
              <a:rPr lang="zh-CN" altLang="en-US" sz="3600" b="1" dirty="0">
                <a:solidFill>
                  <a:schemeClr val="lt1"/>
                </a:solidFill>
                <a:latin typeface="Raleway"/>
                <a:sym typeface="Raleway"/>
              </a:rPr>
              <a:t>任务</a:t>
            </a:r>
            <a:r>
              <a:rPr lang="en-US" altLang="zh-CN" sz="3600" b="1" dirty="0">
                <a:solidFill>
                  <a:schemeClr val="lt1"/>
                </a:solidFill>
                <a:latin typeface="Raleway"/>
                <a:sym typeface="Raleway"/>
              </a:rPr>
              <a:t>3</a:t>
            </a:r>
            <a:endParaRPr lang="zh-CN" altLang="en-US" sz="3600" b="1" dirty="0">
              <a:solidFill>
                <a:schemeClr val="lt1"/>
              </a:solidFill>
              <a:latin typeface="Raleway"/>
              <a:sym typeface="Raleway"/>
            </a:endParaRPr>
          </a:p>
        </p:txBody>
      </p:sp>
      <p:sp>
        <p:nvSpPr>
          <p:cNvPr id="5" name="Google Shape;527;p69">
            <a:extLst>
              <a:ext uri="{FF2B5EF4-FFF2-40B4-BE49-F238E27FC236}">
                <a16:creationId xmlns:a16="http://schemas.microsoft.com/office/drawing/2014/main" id="{23CB8971-6FA9-8EF9-B9D6-12B414EEF0B0}"/>
              </a:ext>
            </a:extLst>
          </p:cNvPr>
          <p:cNvSpPr txBox="1">
            <a:spLocks/>
          </p:cNvSpPr>
          <p:nvPr/>
        </p:nvSpPr>
        <p:spPr>
          <a:xfrm>
            <a:off x="1849004" y="2571750"/>
            <a:ext cx="3848411" cy="794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 dirty="0"/>
              <a:t>合并与分割</a:t>
            </a:r>
          </a:p>
        </p:txBody>
      </p:sp>
    </p:spTree>
    <p:extLst>
      <p:ext uri="{BB962C8B-B14F-4D97-AF65-F5344CB8AC3E}">
        <p14:creationId xmlns:p14="http://schemas.microsoft.com/office/powerpoint/2010/main" val="36664859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 idx="4294967295"/>
          </p:nvPr>
        </p:nvSpPr>
        <p:spPr>
          <a:xfrm>
            <a:off x="694132" y="211457"/>
            <a:ext cx="909418" cy="6397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dirty="0">
                <a:solidFill>
                  <a:srgbClr val="002060"/>
                </a:solidFill>
                <a:latin typeface="微软雅黑 Light" panose="020B0502040204020203" pitchFamily="34" charset="-122"/>
              </a:rPr>
              <a:t>合并</a:t>
            </a:r>
            <a:endParaRPr dirty="0">
              <a:solidFill>
                <a:srgbClr val="002060"/>
              </a:solidFill>
              <a:latin typeface="微软雅黑 Light" panose="020B0502040204020203" pitchFamily="34" charset="-122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EDCB654-5FE6-49A7-831D-1CE237920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6278" y="1374125"/>
            <a:ext cx="7420696" cy="53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16023F1-2A67-441C-B0C2-3621F7FBAF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892" y="391886"/>
            <a:ext cx="5142640" cy="237396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A2FC8A6-3AC3-467A-BC6D-282A50FA8902}"/>
              </a:ext>
            </a:extLst>
          </p:cNvPr>
          <p:cNvSpPr txBox="1"/>
          <p:nvPr/>
        </p:nvSpPr>
        <p:spPr>
          <a:xfrm>
            <a:off x="406892" y="1438907"/>
            <a:ext cx="3250707" cy="2265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SzPts val="1300"/>
            </a:pPr>
            <a:r>
              <a:rPr lang="zh-CN" altLang="en-US" sz="16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合并是将多个张量在某个维度上合并为一个张量，可以使用拼接</a:t>
            </a:r>
            <a:r>
              <a:rPr lang="en-US" altLang="zh-CN" sz="16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(</a:t>
            </a:r>
            <a:r>
              <a:rPr lang="en-US" altLang="zh-CN" sz="1600" b="1" dirty="0" err="1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tf.concat</a:t>
            </a:r>
            <a:r>
              <a:rPr lang="en-US" altLang="zh-CN" sz="16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)</a:t>
            </a:r>
            <a:r>
              <a:rPr lang="zh-CN" altLang="en-US" sz="16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和堆叠</a:t>
            </a:r>
            <a:r>
              <a:rPr lang="en-US" altLang="zh-CN" sz="16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(</a:t>
            </a:r>
            <a:r>
              <a:rPr lang="en-US" altLang="zh-CN" sz="1600" b="1" dirty="0" err="1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tf.stack</a:t>
            </a:r>
            <a:r>
              <a:rPr lang="en-US" altLang="zh-CN" sz="16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)</a:t>
            </a:r>
            <a:r>
              <a:rPr lang="zh-CN" altLang="en-US" sz="16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操作实现，拼接操作并不会产生新的维度，仅在现有的维度上合并，而堆叠会创建新维度。</a:t>
            </a:r>
            <a:endParaRPr lang="en-US" altLang="zh-CN" sz="1600" b="1" dirty="0">
              <a:solidFill>
                <a:schemeClr val="accent1"/>
              </a:solidFill>
              <a:latin typeface="Arial" panose="020B0604020202020204" pitchFamily="34" charset="0"/>
              <a:ea typeface="微软雅黑 Light" panose="020B0502040204020203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A75CF2E-B469-B6F4-43A9-6D1C3563C6E3}"/>
              </a:ext>
            </a:extLst>
          </p:cNvPr>
          <p:cNvSpPr txBox="1"/>
          <p:nvPr/>
        </p:nvSpPr>
        <p:spPr>
          <a:xfrm>
            <a:off x="4082141" y="3033029"/>
            <a:ext cx="4988168" cy="1343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2"/>
              </a:buClr>
              <a:buSzPts val="1100"/>
            </a:pPr>
            <a:r>
              <a:rPr lang="zh-CN" altLang="zh-CN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tf.concat(  values, axis, name='concat’) </a:t>
            </a:r>
          </a:p>
          <a:p>
            <a:pPr>
              <a:buClr>
                <a:schemeClr val="dk2"/>
              </a:buClr>
              <a:buSzPts val="1100"/>
            </a:pPr>
            <a:endParaRPr lang="en-US" altLang="zh-CN" sz="1800" b="1" dirty="0">
              <a:solidFill>
                <a:schemeClr val="accent1"/>
              </a:solidFill>
              <a:latin typeface="Arial" panose="020B0604020202020204" pitchFamily="34" charset="0"/>
              <a:ea typeface="微软雅黑 Light" panose="020B0502040204020203" pitchFamily="34" charset="-122"/>
            </a:endParaRP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zh-CN" sz="1600" b="1" kern="1200" dirty="0">
                <a:solidFill>
                  <a:srgbClr val="4D4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values</a:t>
            </a:r>
            <a:r>
              <a:rPr lang="zh-CN" altLang="en-US" sz="1600" b="1" kern="1200" dirty="0">
                <a:solidFill>
                  <a:srgbClr val="4D4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保存了所有需要合并的张量列表</a:t>
            </a:r>
            <a:endParaRPr lang="en-US" altLang="zh-CN" sz="1600" b="1" kern="1200" dirty="0">
              <a:solidFill>
                <a:srgbClr val="4D4D4D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zh-CN" sz="1600" b="1" kern="1200" dirty="0">
                <a:solidFill>
                  <a:srgbClr val="4D4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axis</a:t>
            </a:r>
            <a:r>
              <a:rPr lang="zh-CN" altLang="en-US" sz="1600" b="1" kern="1200" dirty="0">
                <a:solidFill>
                  <a:srgbClr val="4D4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指定需要合并的维度</a:t>
            </a:r>
            <a:endParaRPr lang="zh-CN" altLang="en-US" sz="1600" b="1" kern="1200" dirty="0">
              <a:solidFill>
                <a:srgbClr val="4D4D4D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1909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A088262B-DC72-E066-9B56-C3D272B4E1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1478" y="1468769"/>
            <a:ext cx="4958322" cy="1203824"/>
          </a:xfrm>
        </p:spPr>
        <p:txBody>
          <a:bodyPr/>
          <a:lstStyle/>
          <a:p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tf.random.normal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      </a:t>
            </a:r>
            <a:r>
              <a:rPr lang="en-US" altLang="zh-CN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#shape=(5, 5)</a:t>
            </a:r>
            <a:endParaRPr lang="en-US" altLang="zh-CN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tf.random.normal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      </a:t>
            </a:r>
            <a:r>
              <a:rPr lang="en-US" altLang="zh-CN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#shape=(5, 5)</a:t>
            </a:r>
            <a:endParaRPr lang="en-US" altLang="zh-CN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tf.concat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    </a:t>
            </a:r>
            <a:r>
              <a:rPr lang="en-US" altLang="zh-CN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#shape=(10, 5)</a:t>
            </a:r>
            <a:endParaRPr lang="en-US" altLang="zh-CN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c.shape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F6A18D4-38E2-FF10-4951-BC8F49230709}"/>
              </a:ext>
            </a:extLst>
          </p:cNvPr>
          <p:cNvSpPr txBox="1"/>
          <p:nvPr/>
        </p:nvSpPr>
        <p:spPr>
          <a:xfrm>
            <a:off x="1005444" y="165092"/>
            <a:ext cx="11691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合并成绩单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6EFC41-260C-D325-EC42-97CD31240528}"/>
              </a:ext>
            </a:extLst>
          </p:cNvPr>
          <p:cNvSpPr txBox="1"/>
          <p:nvPr/>
        </p:nvSpPr>
        <p:spPr>
          <a:xfrm>
            <a:off x="1061478" y="3412857"/>
            <a:ext cx="11893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(10, 5)</a:t>
            </a:r>
            <a:endParaRPr lang="zh-CN" alt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C80A8A4-DF95-C42A-FC2D-6BD2D0FEED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203" y="2672593"/>
            <a:ext cx="4905852" cy="226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75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 txBox="1">
            <a:spLocks noGrp="1"/>
          </p:cNvSpPr>
          <p:nvPr>
            <p:ph type="title"/>
          </p:nvPr>
        </p:nvSpPr>
        <p:spPr>
          <a:xfrm>
            <a:off x="748591" y="642100"/>
            <a:ext cx="46938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>
                <a:solidFill>
                  <a:schemeClr val="accent5"/>
                </a:solidFill>
                <a:ea typeface="微软雅黑 Light" panose="020B0502040204020203" pitchFamily="34" charset="-122"/>
              </a:rPr>
              <a:t>T</a:t>
            </a:r>
            <a:r>
              <a:rPr lang="en-US" sz="2000" dirty="0">
                <a:solidFill>
                  <a:schemeClr val="accent5"/>
                </a:solidFill>
                <a:ea typeface="微软雅黑 Light" panose="020B0502040204020203" pitchFamily="34" charset="-122"/>
              </a:rPr>
              <a:t>ensorFlow 1.x</a:t>
            </a:r>
            <a:r>
              <a:rPr lang="zh-CN" altLang="en-US" sz="2000" dirty="0">
                <a:solidFill>
                  <a:schemeClr val="accent5"/>
                </a:solidFill>
                <a:ea typeface="微软雅黑 Light" panose="020B0502040204020203" pitchFamily="34" charset="-122"/>
              </a:rPr>
              <a:t>和</a:t>
            </a:r>
            <a:r>
              <a:rPr lang="en-US" altLang="zh-CN" sz="2000" dirty="0">
                <a:solidFill>
                  <a:schemeClr val="accent5"/>
                </a:solidFill>
                <a:ea typeface="微软雅黑 Light" panose="020B0502040204020203" pitchFamily="34" charset="-122"/>
              </a:rPr>
              <a:t>2.0</a:t>
            </a:r>
            <a:r>
              <a:rPr lang="zh-CN" altLang="en-US" sz="2000" dirty="0">
                <a:solidFill>
                  <a:schemeClr val="accent5"/>
                </a:solidFill>
                <a:ea typeface="微软雅黑 Light" panose="020B0502040204020203" pitchFamily="34" charset="-122"/>
              </a:rPr>
              <a:t>之间的差异</a:t>
            </a:r>
            <a:endParaRPr sz="2000" dirty="0">
              <a:solidFill>
                <a:schemeClr val="accent5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4" name="Google Shape;167;p20">
            <a:extLst>
              <a:ext uri="{FF2B5EF4-FFF2-40B4-BE49-F238E27FC236}">
                <a16:creationId xmlns:a16="http://schemas.microsoft.com/office/drawing/2014/main" id="{D4F003ED-5609-F0A9-4C86-7E3D508075F5}"/>
              </a:ext>
            </a:extLst>
          </p:cNvPr>
          <p:cNvSpPr txBox="1">
            <a:spLocks/>
          </p:cNvSpPr>
          <p:nvPr/>
        </p:nvSpPr>
        <p:spPr>
          <a:xfrm>
            <a:off x="1196737" y="1431080"/>
            <a:ext cx="7467578" cy="3228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24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Arial"/>
              </a:rPr>
              <a:t>易用性：</a:t>
            </a:r>
            <a:endParaRPr lang="en-US" altLang="zh-CN" sz="2400" kern="1200" dirty="0">
              <a:solidFill>
                <a:srgbClr val="4D4D4D"/>
              </a:solidFill>
              <a:latin typeface="Raleway" pitchFamily="2" charset="0"/>
              <a:ea typeface="微软雅黑" panose="020B0503020204020204" pitchFamily="34" charset="-122"/>
              <a:cs typeface="+mn-cs"/>
              <a:sym typeface="Arial"/>
            </a:endParaRPr>
          </a:p>
          <a:p>
            <a:pPr marL="11430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zh-CN" sz="24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Arial"/>
              </a:rPr>
              <a:t>    </a:t>
            </a:r>
            <a:r>
              <a:rPr lang="zh-CN" altLang="en-US" sz="24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Arial"/>
              </a:rPr>
              <a:t>使用 </a:t>
            </a:r>
            <a:r>
              <a:rPr lang="en-US" altLang="zh-CN" sz="2400" kern="1200" dirty="0" err="1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Arial"/>
              </a:rPr>
              <a:t>tf.keras</a:t>
            </a:r>
            <a:r>
              <a:rPr lang="en-US" altLang="zh-CN" sz="24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Arial"/>
              </a:rPr>
              <a:t> </a:t>
            </a:r>
            <a:r>
              <a:rPr lang="zh-CN" altLang="en-US" sz="24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Arial"/>
              </a:rPr>
              <a:t>、将 </a:t>
            </a:r>
            <a:r>
              <a:rPr lang="en-US" altLang="zh-CN" sz="24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Arial"/>
              </a:rPr>
              <a:t>Eager execution </a:t>
            </a:r>
            <a:r>
              <a:rPr lang="zh-CN" altLang="en-US" sz="24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Arial"/>
              </a:rPr>
              <a:t>作为默认模式</a:t>
            </a:r>
          </a:p>
          <a:p>
            <a:pPr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24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Arial"/>
              </a:rPr>
              <a:t>简洁性</a:t>
            </a:r>
            <a:endParaRPr lang="en-US" altLang="zh-CN" sz="2400" kern="1200" dirty="0">
              <a:solidFill>
                <a:srgbClr val="4D4D4D"/>
              </a:solidFill>
              <a:latin typeface="Raleway" pitchFamily="2" charset="0"/>
              <a:ea typeface="微软雅黑" panose="020B0503020204020204" pitchFamily="34" charset="-122"/>
              <a:cs typeface="+mn-cs"/>
              <a:sym typeface="Arial"/>
            </a:endParaRPr>
          </a:p>
          <a:p>
            <a:pPr marL="11430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24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Arial"/>
              </a:rPr>
              <a:t>     删除了重复的功能，调用语法也变得一致、直观</a:t>
            </a:r>
            <a:endParaRPr lang="en-US" altLang="zh-CN" sz="2400" kern="1200" dirty="0">
              <a:solidFill>
                <a:srgbClr val="4D4D4D"/>
              </a:solidFill>
              <a:latin typeface="Raleway" pitchFamily="2" charset="0"/>
              <a:ea typeface="微软雅黑" panose="020B0503020204020204" pitchFamily="34" charset="-122"/>
              <a:cs typeface="+mn-cs"/>
              <a:sym typeface="Arial"/>
            </a:endParaRPr>
          </a:p>
          <a:p>
            <a:pPr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zh-CN" sz="24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</a:rPr>
              <a:t>灵活性</a:t>
            </a:r>
            <a:endParaRPr lang="en-US" altLang="zh-CN" sz="2400" kern="1200" dirty="0">
              <a:solidFill>
                <a:srgbClr val="4D4D4D"/>
              </a:solidFill>
              <a:latin typeface="Raleway" pitchFamily="2" charset="0"/>
              <a:ea typeface="微软雅黑" panose="020B0503020204020204" pitchFamily="34" charset="-122"/>
              <a:cs typeface="+mn-cs"/>
              <a:sym typeface="Arial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C228DF8-769E-AB10-E02C-0E27D8A3A122}"/>
              </a:ext>
            </a:extLst>
          </p:cNvPr>
          <p:cNvSpPr txBox="1"/>
          <p:nvPr/>
        </p:nvSpPr>
        <p:spPr>
          <a:xfrm>
            <a:off x="1321632" y="1649051"/>
            <a:ext cx="7407640" cy="2243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24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Lato"/>
              </a:rPr>
              <a:t>使用 </a:t>
            </a:r>
            <a:r>
              <a:rPr lang="en-US" altLang="zh-CN" sz="2400" kern="1200" dirty="0" err="1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Lato"/>
              </a:rPr>
              <a:t>Keras</a:t>
            </a:r>
            <a:r>
              <a:rPr lang="en-US" altLang="zh-CN" sz="24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Lato"/>
              </a:rPr>
              <a:t> </a:t>
            </a:r>
            <a:r>
              <a:rPr lang="zh-CN" altLang="en-US" sz="24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Lato"/>
              </a:rPr>
              <a:t>和 </a:t>
            </a:r>
            <a:r>
              <a:rPr lang="en-US" altLang="zh-CN" sz="24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Lato"/>
              </a:rPr>
              <a:t>eager execution</a:t>
            </a: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24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Lato"/>
              </a:rPr>
              <a:t>在任何平台上的实现生产环境的模型部署</a:t>
            </a: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24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Lato"/>
              </a:rPr>
              <a:t>为研究提供强大的实验工具</a:t>
            </a: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24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Lato"/>
              </a:rPr>
              <a:t>通过清除不推荐使用的 </a:t>
            </a:r>
            <a:r>
              <a:rPr lang="en-US" altLang="zh-CN" sz="24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Lato"/>
              </a:rPr>
              <a:t>API </a:t>
            </a:r>
            <a:r>
              <a:rPr lang="zh-CN" altLang="en-US" sz="24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Lato"/>
              </a:rPr>
              <a:t>和减少重复来简化 </a:t>
            </a:r>
            <a:r>
              <a:rPr lang="en-US" altLang="zh-CN" sz="2400" kern="1200" dirty="0">
                <a:solidFill>
                  <a:srgbClr val="4D4D4D"/>
                </a:solidFill>
                <a:latin typeface="Raleway" pitchFamily="2" charset="0"/>
                <a:ea typeface="微软雅黑" panose="020B0503020204020204" pitchFamily="34" charset="-122"/>
                <a:cs typeface="+mn-cs"/>
                <a:sym typeface="Lato"/>
              </a:rPr>
              <a:t>API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A088262B-DC72-E066-9B56-C3D272B4E1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1478" y="1468769"/>
            <a:ext cx="5181060" cy="1203824"/>
          </a:xfrm>
        </p:spPr>
        <p:txBody>
          <a:bodyPr/>
          <a:lstStyle/>
          <a:p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tf.random.normal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      </a:t>
            </a:r>
            <a:r>
              <a:rPr lang="en-US" altLang="zh-CN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#shape=(5, 5)</a:t>
            </a:r>
            <a:endParaRPr lang="en-US" altLang="zh-CN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tf.random.normal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      </a:t>
            </a:r>
            <a:r>
              <a:rPr lang="en-US" altLang="zh-CN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#shape=(5, 3)</a:t>
            </a:r>
            <a:endParaRPr lang="en-US" altLang="zh-CN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tf.concat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    </a:t>
            </a:r>
            <a:r>
              <a:rPr lang="en-US" altLang="zh-CN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#shape=(5, 8)</a:t>
            </a:r>
            <a:endParaRPr lang="en-US" altLang="zh-CN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.shape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F6A18D4-38E2-FF10-4951-BC8F49230709}"/>
              </a:ext>
            </a:extLst>
          </p:cNvPr>
          <p:cNvSpPr txBox="1"/>
          <p:nvPr/>
        </p:nvSpPr>
        <p:spPr>
          <a:xfrm>
            <a:off x="1005444" y="165092"/>
            <a:ext cx="11691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合并成绩单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E215159-E5B8-BE74-CB21-2C4679B4DBD1}"/>
              </a:ext>
            </a:extLst>
          </p:cNvPr>
          <p:cNvSpPr txBox="1"/>
          <p:nvPr/>
        </p:nvSpPr>
        <p:spPr>
          <a:xfrm>
            <a:off x="1061478" y="3412857"/>
            <a:ext cx="11893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(5, 8)</a:t>
            </a:r>
            <a:endParaRPr lang="zh-CN" alt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CDC687-BBAB-A88C-1CD2-31CC872581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451" y="2571750"/>
            <a:ext cx="3898265" cy="207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9255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 idx="4294967295"/>
          </p:nvPr>
        </p:nvSpPr>
        <p:spPr>
          <a:xfrm>
            <a:off x="747075" y="248263"/>
            <a:ext cx="939373" cy="6397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accent5"/>
                </a:solidFill>
              </a:rPr>
              <a:t>堆叠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EDCB654-5FE6-49A7-831D-1CE237920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6278" y="1374125"/>
            <a:ext cx="7420696" cy="53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A2FC8A6-3AC3-467A-BC6D-282A50FA8902}"/>
              </a:ext>
            </a:extLst>
          </p:cNvPr>
          <p:cNvSpPr txBox="1"/>
          <p:nvPr/>
        </p:nvSpPr>
        <p:spPr>
          <a:xfrm>
            <a:off x="1462032" y="1521449"/>
            <a:ext cx="6820321" cy="1022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buClr>
                <a:schemeClr val="accent1"/>
              </a:buClr>
              <a:buSzPts val="1300"/>
            </a:pPr>
            <a:r>
              <a:rPr lang="zh-CN" altLang="en-US" sz="1800" dirty="0">
                <a:solidFill>
                  <a:schemeClr val="accent1"/>
                </a:solidFill>
                <a:latin typeface="Lato"/>
              </a:rPr>
              <a:t>拼接是直接在现有维度上面合并数据，并不会创建新的维度。如果在合并数据时，希望创建一个新的维度，则需要使用堆叠操作，即</a:t>
            </a:r>
            <a:r>
              <a:rPr lang="en-US" altLang="zh-CN" sz="1800" dirty="0" err="1">
                <a:solidFill>
                  <a:schemeClr val="accent1"/>
                </a:solidFill>
                <a:latin typeface="Lato"/>
              </a:rPr>
              <a:t>tf.stack</a:t>
            </a:r>
            <a:r>
              <a:rPr lang="zh-CN" altLang="en-US" sz="1800" dirty="0">
                <a:solidFill>
                  <a:schemeClr val="accent1"/>
                </a:solidFill>
                <a:latin typeface="Lato"/>
              </a:rPr>
              <a:t>函数。</a:t>
            </a:r>
            <a:endParaRPr lang="en-US" altLang="zh-CN" sz="1800" dirty="0">
              <a:solidFill>
                <a:schemeClr val="accent1"/>
              </a:solidFill>
              <a:latin typeface="Lato"/>
            </a:endParaRPr>
          </a:p>
        </p:txBody>
      </p:sp>
      <p:sp>
        <p:nvSpPr>
          <p:cNvPr id="6" name="Google Shape;259;p31">
            <a:extLst>
              <a:ext uri="{FF2B5EF4-FFF2-40B4-BE49-F238E27FC236}">
                <a16:creationId xmlns:a16="http://schemas.microsoft.com/office/drawing/2014/main" id="{24E1EF7E-8CE9-4951-817F-4A1291B72847}"/>
              </a:ext>
            </a:extLst>
          </p:cNvPr>
          <p:cNvSpPr txBox="1"/>
          <p:nvPr/>
        </p:nvSpPr>
        <p:spPr>
          <a:xfrm>
            <a:off x="1462032" y="2902826"/>
            <a:ext cx="6599445" cy="1875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altLang="zh-CN" sz="1800" b="1" dirty="0" err="1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tf.stack</a:t>
            </a:r>
            <a:r>
              <a:rPr lang="en-US" altLang="zh-CN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( values, axis=0, name='stack’)</a:t>
            </a: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zh-CN" sz="1600" b="1" kern="1200" dirty="0">
                <a:solidFill>
                  <a:srgbClr val="4D4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value</a:t>
            </a:r>
            <a:r>
              <a:rPr lang="zh-CN" altLang="zh-CN" sz="1600" b="1" kern="1200" dirty="0">
                <a:solidFill>
                  <a:srgbClr val="4D4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需要合并的张量列表</a:t>
            </a:r>
            <a:endParaRPr lang="en-US" altLang="zh-CN" sz="1600" b="1" kern="1200" dirty="0">
              <a:solidFill>
                <a:srgbClr val="4D4D4D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zh-CN" altLang="en-US" sz="1600" b="1" kern="1200" dirty="0">
                <a:solidFill>
                  <a:srgbClr val="4D4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指定插入新维度的位置</a:t>
            </a:r>
            <a:endParaRPr lang="en-US" altLang="zh-CN" sz="1600" b="1" kern="1200" dirty="0">
              <a:solidFill>
                <a:srgbClr val="4D4D4D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98766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0746CF9F-C3FD-71DC-07D4-925A9DAF42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1477" y="1468768"/>
            <a:ext cx="7733691" cy="1397523"/>
          </a:xfrm>
        </p:spPr>
        <p:txBody>
          <a:bodyPr/>
          <a:lstStyle/>
          <a:p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tf.random.normal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      </a:t>
            </a:r>
            <a:r>
              <a:rPr lang="en-US" altLang="zh-CN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#shape=(35,8)</a:t>
            </a:r>
            <a:endParaRPr lang="en-US" altLang="zh-CN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tf.random.normal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      </a:t>
            </a:r>
            <a:r>
              <a:rPr lang="en-US" altLang="zh-CN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#shape=(35,8)</a:t>
            </a:r>
            <a:endParaRPr lang="en-US" altLang="zh-CN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tf.stack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      </a:t>
            </a:r>
            <a:r>
              <a:rPr lang="en-US" altLang="zh-CN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#shape=(2, 35, 8)</a:t>
            </a:r>
            <a:endParaRPr lang="en-US" altLang="zh-CN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.shape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06B7AB9-6C5D-DC3A-D666-17F8DCA7EC66}"/>
              </a:ext>
            </a:extLst>
          </p:cNvPr>
          <p:cNvSpPr txBox="1"/>
          <p:nvPr/>
        </p:nvSpPr>
        <p:spPr>
          <a:xfrm>
            <a:off x="955430" y="165565"/>
            <a:ext cx="4618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chemeClr val="bg1"/>
                </a:solidFill>
              </a:rPr>
              <a:t>堆叠方式合并</a:t>
            </a:r>
            <a:r>
              <a:rPr lang="en-US" altLang="zh-CN" b="1" dirty="0">
                <a:solidFill>
                  <a:schemeClr val="bg1"/>
                </a:solidFill>
              </a:rPr>
              <a:t>A</a:t>
            </a:r>
            <a:r>
              <a:rPr lang="zh-CN" altLang="zh-CN" b="1" dirty="0">
                <a:solidFill>
                  <a:schemeClr val="bg1"/>
                </a:solidFill>
              </a:rPr>
              <a:t>、</a:t>
            </a:r>
            <a:r>
              <a:rPr lang="en-US" altLang="zh-CN" b="1" dirty="0">
                <a:solidFill>
                  <a:schemeClr val="bg1"/>
                </a:solidFill>
              </a:rPr>
              <a:t>B</a:t>
            </a:r>
            <a:r>
              <a:rPr lang="zh-CN" altLang="zh-CN" b="1" dirty="0">
                <a:solidFill>
                  <a:schemeClr val="bg1"/>
                </a:solidFill>
              </a:rPr>
              <a:t>两个班级成绩单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A6E196C-8065-CE40-B232-AB6E002E37BF}"/>
              </a:ext>
            </a:extLst>
          </p:cNvPr>
          <p:cNvSpPr txBox="1"/>
          <p:nvPr/>
        </p:nvSpPr>
        <p:spPr>
          <a:xfrm>
            <a:off x="1061478" y="3412857"/>
            <a:ext cx="11893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(2</a:t>
            </a:r>
            <a:r>
              <a:rPr lang="zh-CN" altLang="en-US" dirty="0">
                <a:solidFill>
                  <a:schemeClr val="bg1"/>
                </a:solidFill>
                <a:latin typeface="Consolas" panose="020B0609020204030204" pitchFamily="49" charset="0"/>
              </a:rPr>
              <a:t>，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35, 8)</a:t>
            </a:r>
            <a:endParaRPr lang="zh-CN" alt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678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 idx="4294967295"/>
          </p:nvPr>
        </p:nvSpPr>
        <p:spPr>
          <a:xfrm>
            <a:off x="720278" y="134531"/>
            <a:ext cx="1044881" cy="6397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accent5"/>
                </a:solidFill>
              </a:rPr>
              <a:t>分割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EDCB654-5FE6-49A7-831D-1CE237920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6278" y="1374125"/>
            <a:ext cx="7420696" cy="53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A2FC8A6-3AC3-467A-BC6D-282A50FA8902}"/>
              </a:ext>
            </a:extLst>
          </p:cNvPr>
          <p:cNvSpPr txBox="1"/>
          <p:nvPr/>
        </p:nvSpPr>
        <p:spPr>
          <a:xfrm>
            <a:off x="1418489" y="1186729"/>
            <a:ext cx="6881225" cy="703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buClr>
                <a:schemeClr val="accent1"/>
              </a:buClr>
              <a:buSzPts val="1300"/>
            </a:pPr>
            <a:r>
              <a:rPr lang="zh-CN" altLang="en-US" sz="1800" dirty="0">
                <a:solidFill>
                  <a:schemeClr val="accent1"/>
                </a:solidFill>
                <a:latin typeface="Lato"/>
              </a:rPr>
              <a:t>分割是合并操作的逆过程，将一个张量分拆为多个张量，可以通过函数 </a:t>
            </a:r>
            <a:r>
              <a:rPr lang="en-US" altLang="zh-CN" sz="1800" dirty="0" err="1">
                <a:solidFill>
                  <a:schemeClr val="accent1"/>
                </a:solidFill>
                <a:latin typeface="Lato"/>
              </a:rPr>
              <a:t>tf.split</a:t>
            </a:r>
            <a:r>
              <a:rPr lang="en-US" altLang="zh-CN" sz="1800" dirty="0">
                <a:solidFill>
                  <a:schemeClr val="accent1"/>
                </a:solidFill>
                <a:latin typeface="Lato"/>
              </a:rPr>
              <a:t>()</a:t>
            </a:r>
            <a:r>
              <a:rPr lang="zh-CN" altLang="en-US" sz="1800" dirty="0">
                <a:solidFill>
                  <a:schemeClr val="accent1"/>
                </a:solidFill>
                <a:latin typeface="Lato"/>
              </a:rPr>
              <a:t>和 </a:t>
            </a:r>
            <a:r>
              <a:rPr lang="en-US" altLang="zh-CN" sz="1800" dirty="0" err="1">
                <a:solidFill>
                  <a:schemeClr val="accent1"/>
                </a:solidFill>
                <a:latin typeface="Lato"/>
              </a:rPr>
              <a:t>tf.unstack</a:t>
            </a:r>
            <a:r>
              <a:rPr lang="en-US" altLang="zh-CN" sz="1800" dirty="0">
                <a:solidFill>
                  <a:schemeClr val="accent1"/>
                </a:solidFill>
                <a:latin typeface="Lato"/>
              </a:rPr>
              <a:t>()</a:t>
            </a:r>
            <a:r>
              <a:rPr lang="zh-CN" altLang="en-US" sz="1800" dirty="0">
                <a:solidFill>
                  <a:schemeClr val="accent1"/>
                </a:solidFill>
                <a:latin typeface="Lato"/>
              </a:rPr>
              <a:t>完成张量的分割操作。</a:t>
            </a:r>
            <a:endParaRPr lang="en-US" altLang="zh-CN" sz="1800" dirty="0">
              <a:solidFill>
                <a:schemeClr val="accent1"/>
              </a:solidFill>
              <a:latin typeface="Lato"/>
            </a:endParaRPr>
          </a:p>
        </p:txBody>
      </p:sp>
      <p:sp>
        <p:nvSpPr>
          <p:cNvPr id="6" name="Google Shape;259;p31">
            <a:extLst>
              <a:ext uri="{FF2B5EF4-FFF2-40B4-BE49-F238E27FC236}">
                <a16:creationId xmlns:a16="http://schemas.microsoft.com/office/drawing/2014/main" id="{24E1EF7E-8CE9-4951-817F-4A1291B72847}"/>
              </a:ext>
            </a:extLst>
          </p:cNvPr>
          <p:cNvSpPr txBox="1"/>
          <p:nvPr/>
        </p:nvSpPr>
        <p:spPr>
          <a:xfrm>
            <a:off x="1418489" y="1991776"/>
            <a:ext cx="6599445" cy="1546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altLang="zh-CN" sz="1800" b="1" dirty="0" err="1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tf.split</a:t>
            </a:r>
            <a:r>
              <a:rPr lang="en-US" altLang="zh-CN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(value, </a:t>
            </a:r>
            <a:r>
              <a:rPr lang="en-US" altLang="zh-CN" sz="1800" b="1" dirty="0" err="1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num_or_size_splits</a:t>
            </a:r>
            <a:r>
              <a:rPr lang="en-US" altLang="zh-CN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, axis, num)</a:t>
            </a:r>
          </a:p>
          <a:p>
            <a:pPr marL="4572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zh-CN" sz="1600" b="1" kern="1200" dirty="0">
                <a:solidFill>
                  <a:srgbClr val="4D4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value</a:t>
            </a:r>
            <a:r>
              <a:rPr lang="zh-CN" altLang="en-US" sz="1600" b="1" kern="1200" dirty="0">
                <a:solidFill>
                  <a:srgbClr val="4D4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是待分割张量</a:t>
            </a:r>
            <a:endParaRPr lang="en-US" altLang="zh-CN" sz="1600" b="1" kern="1200" dirty="0">
              <a:solidFill>
                <a:srgbClr val="4D4D4D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  <a:p>
            <a:pPr marL="4572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zh-CN" sz="1600" b="1" kern="1200" dirty="0">
                <a:solidFill>
                  <a:srgbClr val="4D4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axis</a:t>
            </a:r>
            <a:r>
              <a:rPr lang="zh-CN" altLang="en-US" sz="1600" b="1" kern="1200" dirty="0">
                <a:solidFill>
                  <a:srgbClr val="4D4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是分割的维度索引号</a:t>
            </a:r>
            <a:endParaRPr lang="en-US" altLang="zh-CN" sz="1600" b="1" kern="1200" dirty="0">
              <a:solidFill>
                <a:srgbClr val="4D4D4D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  <a:p>
            <a:pPr marL="4572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zh-CN" sz="1600" b="1" kern="1200" dirty="0" err="1">
                <a:solidFill>
                  <a:srgbClr val="4D4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num_or_size_splits</a:t>
            </a:r>
            <a:r>
              <a:rPr lang="zh-CN" altLang="en-US" sz="1600" b="1" kern="1200" dirty="0">
                <a:solidFill>
                  <a:srgbClr val="4D4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是分割方案，当其为单个数值时</a:t>
            </a:r>
            <a:endParaRPr lang="en-US" altLang="zh-CN" sz="1600" b="1" kern="1200" dirty="0">
              <a:solidFill>
                <a:srgbClr val="4D4D4D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88429F1-1A5F-70BE-490B-09DC225778F0}"/>
              </a:ext>
            </a:extLst>
          </p:cNvPr>
          <p:cNvSpPr txBox="1"/>
          <p:nvPr/>
        </p:nvSpPr>
        <p:spPr>
          <a:xfrm>
            <a:off x="1418489" y="3640088"/>
            <a:ext cx="4988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kern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tf.split(x, </a:t>
            </a:r>
            <a:r>
              <a:rPr lang="en-US" altLang="zh-CN" sz="1800" b="1" dirty="0" err="1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num_or_size_splits</a:t>
            </a:r>
            <a:r>
              <a:rPr lang="en-US" altLang="zh-CN" sz="1800" b="1" dirty="0">
                <a:solidFill>
                  <a:srgbClr val="E93D5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=5, </a:t>
            </a:r>
            <a:r>
              <a:rPr lang="en-US" altLang="zh-CN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axis=0) </a:t>
            </a:r>
            <a:endParaRPr lang="zh-CN" altLang="en-US" sz="1800" b="1" dirty="0">
              <a:solidFill>
                <a:schemeClr val="accent1"/>
              </a:solidFill>
              <a:latin typeface="Arial" panose="020B0604020202020204" pitchFamily="34" charset="0"/>
              <a:ea typeface="微软雅黑 Light" panose="020B0502040204020203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E67160D-70B6-F13F-AE76-85E37846303F}"/>
              </a:ext>
            </a:extLst>
          </p:cNvPr>
          <p:cNvSpPr txBox="1"/>
          <p:nvPr/>
        </p:nvSpPr>
        <p:spPr>
          <a:xfrm>
            <a:off x="1418489" y="4110813"/>
            <a:ext cx="5970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kern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tf.split(x, </a:t>
            </a:r>
            <a:r>
              <a:rPr lang="en-US" altLang="zh-CN" sz="1800" b="1" dirty="0" err="1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num_or_size_splits</a:t>
            </a:r>
            <a:r>
              <a:rPr lang="en-US" altLang="zh-CN" sz="1800" b="1" dirty="0">
                <a:solidFill>
                  <a:srgbClr val="E93D5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=[4, 2, 2, 2], </a:t>
            </a:r>
            <a:r>
              <a:rPr lang="en-US" altLang="zh-CN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axis=0) </a:t>
            </a:r>
            <a:endParaRPr lang="zh-CN" altLang="en-US" sz="1800" b="1" dirty="0">
              <a:solidFill>
                <a:schemeClr val="accent1"/>
              </a:solidFill>
              <a:latin typeface="Arial" panose="020B0604020202020204" pitchFamily="34" charset="0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27849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0746CF9F-C3FD-71DC-07D4-925A9DAF42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tf.random.normal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tf.split(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num_or_size_splits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</a:t>
            </a:r>
            <a:r>
              <a:rPr lang="en-US" altLang="zh-CN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zh-CN" altLang="en-US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等长切割为 </a:t>
            </a:r>
            <a:r>
              <a:rPr lang="en-US" altLang="zh-CN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10 </a:t>
            </a:r>
            <a:r>
              <a:rPr lang="zh-CN" altLang="en-US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份</a:t>
            </a:r>
            <a:endParaRPr lang="zh-CN" altLang="en-US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 </a:t>
            </a:r>
            <a:r>
              <a:rPr lang="en-US" altLang="zh-CN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10</a:t>
            </a:r>
            <a:endParaRPr lang="en-US" altLang="zh-CN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].shape)  </a:t>
            </a:r>
            <a:r>
              <a:rPr lang="en-US" altLang="zh-CN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(1, 35, 8)</a:t>
            </a:r>
            <a:endParaRPr lang="en-US" altLang="zh-CN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31BB1D0-8533-C936-EE84-1BB1D48CCE26}"/>
              </a:ext>
            </a:extLst>
          </p:cNvPr>
          <p:cNvSpPr txBox="1"/>
          <p:nvPr/>
        </p:nvSpPr>
        <p:spPr>
          <a:xfrm>
            <a:off x="955430" y="165565"/>
            <a:ext cx="22215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分割成绩单张量</a:t>
            </a:r>
            <a:r>
              <a:rPr lang="en-US" altLang="zh-CN" b="1" dirty="0">
                <a:solidFill>
                  <a:schemeClr val="bg1"/>
                </a:solidFill>
              </a:rPr>
              <a:t>x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4525228-D87A-09DE-72B9-39B94705EBE5}"/>
              </a:ext>
            </a:extLst>
          </p:cNvPr>
          <p:cNvSpPr txBox="1"/>
          <p:nvPr/>
        </p:nvSpPr>
        <p:spPr>
          <a:xfrm>
            <a:off x="1061477" y="3457004"/>
            <a:ext cx="46188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10 </a:t>
            </a: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(1, 35, 8)</a:t>
            </a:r>
            <a:endParaRPr lang="zh-CN" alt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4690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9"/>
          <p:cNvSpPr txBox="1">
            <a:spLocks noGrp="1"/>
          </p:cNvSpPr>
          <p:nvPr>
            <p:ph type="title"/>
          </p:nvPr>
        </p:nvSpPr>
        <p:spPr>
          <a:xfrm>
            <a:off x="1942410" y="2218320"/>
            <a:ext cx="5018828" cy="7948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最大最小值、均值、和</a:t>
            </a:r>
            <a:endParaRPr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9BDCE9E-39E5-1B78-1530-E780A45DD5EC}"/>
              </a:ext>
            </a:extLst>
          </p:cNvPr>
          <p:cNvSpPr txBox="1"/>
          <p:nvPr/>
        </p:nvSpPr>
        <p:spPr>
          <a:xfrm>
            <a:off x="638907" y="320896"/>
            <a:ext cx="14419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lt1"/>
              </a:buClr>
              <a:buSzPts val="3600"/>
            </a:pPr>
            <a:r>
              <a:rPr lang="zh-CN" altLang="en-US" sz="3600" b="1" dirty="0">
                <a:solidFill>
                  <a:schemeClr val="lt1"/>
                </a:solidFill>
                <a:latin typeface="Raleway"/>
                <a:sym typeface="Raleway"/>
              </a:rPr>
              <a:t>任务</a:t>
            </a:r>
            <a:r>
              <a:rPr lang="en-US" altLang="zh-CN" sz="3600" b="1" dirty="0">
                <a:solidFill>
                  <a:schemeClr val="lt1"/>
                </a:solidFill>
                <a:latin typeface="Raleway"/>
                <a:sym typeface="Raleway"/>
              </a:rPr>
              <a:t>3</a:t>
            </a:r>
            <a:endParaRPr lang="zh-CN" altLang="en-US" sz="3600" b="1" dirty="0">
              <a:solidFill>
                <a:schemeClr val="lt1"/>
              </a:solidFill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3893654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43;p29">
            <a:extLst>
              <a:ext uri="{FF2B5EF4-FFF2-40B4-BE49-F238E27FC236}">
                <a16:creationId xmlns:a16="http://schemas.microsoft.com/office/drawing/2014/main" id="{13DDC326-626F-40A6-8485-5017B75A0A1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2465" y="193902"/>
            <a:ext cx="1706495" cy="6397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accent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最大小值</a:t>
            </a:r>
            <a:endParaRPr dirty="0">
              <a:solidFill>
                <a:schemeClr val="accent5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Google Shape;259;p31">
            <a:extLst>
              <a:ext uri="{FF2B5EF4-FFF2-40B4-BE49-F238E27FC236}">
                <a16:creationId xmlns:a16="http://schemas.microsoft.com/office/drawing/2014/main" id="{BADFDE94-C75A-48C1-A5E0-D5EEC60A15B0}"/>
              </a:ext>
            </a:extLst>
          </p:cNvPr>
          <p:cNvSpPr txBox="1"/>
          <p:nvPr/>
        </p:nvSpPr>
        <p:spPr>
          <a:xfrm>
            <a:off x="2208960" y="1984287"/>
            <a:ext cx="5513198" cy="183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lnSpc>
                <a:spcPct val="150000"/>
              </a:lnSpc>
              <a:buSzPts val="1300"/>
              <a:buFont typeface="Arial"/>
              <a:buNone/>
            </a:pPr>
            <a:r>
              <a:rPr lang="en-US" sz="1800" b="1" dirty="0" err="1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  <a:sym typeface="Consolas"/>
              </a:rPr>
              <a:t>tf.reduce_max</a:t>
            </a:r>
            <a:r>
              <a:rPr lang="en-US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  <a:sym typeface="Consolas"/>
              </a:rPr>
              <a:t>(</a:t>
            </a:r>
            <a:r>
              <a:rPr lang="en-US" sz="1800" b="1" dirty="0" err="1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  <a:sym typeface="Consolas"/>
              </a:rPr>
              <a:t>input_tensor</a:t>
            </a:r>
            <a:r>
              <a:rPr lang="en-US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  <a:sym typeface="Consolas"/>
              </a:rPr>
              <a:t>, axis)</a:t>
            </a:r>
          </a:p>
          <a:p>
            <a:pPr marL="0" lvl="0" indent="0" algn="just">
              <a:lnSpc>
                <a:spcPct val="150000"/>
              </a:lnSpc>
              <a:buSzPts val="1300"/>
              <a:buFont typeface="Arial"/>
              <a:buNone/>
            </a:pPr>
            <a:endParaRPr lang="en-US" altLang="zh-CN" sz="1800" b="1" dirty="0">
              <a:solidFill>
                <a:schemeClr val="accent1"/>
              </a:solidFill>
              <a:latin typeface="Arial" panose="020B0604020202020204" pitchFamily="34" charset="0"/>
              <a:ea typeface="微软雅黑 Light" panose="020B0502040204020203" pitchFamily="34" charset="-122"/>
              <a:sym typeface="Consolas"/>
            </a:endParaRP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sz="1600" b="1" kern="1200" dirty="0" err="1">
                <a:solidFill>
                  <a:srgbClr val="4D4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Consolas"/>
              </a:rPr>
              <a:t>input_tensor</a:t>
            </a:r>
            <a:r>
              <a:rPr lang="zh-CN" altLang="en-US" sz="1600" b="1" kern="1200" dirty="0">
                <a:solidFill>
                  <a:srgbClr val="4D4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Consolas"/>
              </a:rPr>
              <a:t>是待求值的张量</a:t>
            </a:r>
            <a:endParaRPr lang="en-US" altLang="zh-CN" sz="1600" b="1" kern="1200" dirty="0">
              <a:solidFill>
                <a:srgbClr val="4D4D4D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  <a:sym typeface="Consolas"/>
            </a:endParaRPr>
          </a:p>
          <a:p>
            <a:pPr marL="4572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sz="1600" b="1" kern="1200" dirty="0">
                <a:solidFill>
                  <a:srgbClr val="4D4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Consolas"/>
              </a:rPr>
              <a:t>axis</a:t>
            </a:r>
            <a:r>
              <a:rPr lang="zh-CN" altLang="en-US" sz="1600" b="1" kern="1200" dirty="0">
                <a:solidFill>
                  <a:srgbClr val="4D4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Consolas"/>
              </a:rPr>
              <a:t>指定计算张量的那个维度上的最大值</a:t>
            </a:r>
            <a:endParaRPr sz="1600" b="1" kern="1200" dirty="0">
              <a:solidFill>
                <a:srgbClr val="4D4D4D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  <a:sym typeface="Consola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BFFC599-3DE5-5A20-BC27-CB3E8CDE333D}"/>
              </a:ext>
            </a:extLst>
          </p:cNvPr>
          <p:cNvSpPr txBox="1"/>
          <p:nvPr/>
        </p:nvSpPr>
        <p:spPr>
          <a:xfrm>
            <a:off x="1809025" y="1300843"/>
            <a:ext cx="1706495" cy="387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lnSpc>
                <a:spcPct val="115000"/>
              </a:lnSpc>
              <a:buClr>
                <a:schemeClr val="accent1"/>
              </a:buClr>
              <a:buSzPts val="1300"/>
              <a:buFont typeface="Arial"/>
              <a:buNone/>
            </a:pPr>
            <a:r>
              <a:rPr lang="zh-CN" altLang="en-US" sz="1800" dirty="0">
                <a:solidFill>
                  <a:schemeClr val="accent1"/>
                </a:solidFill>
                <a:latin typeface="Lato"/>
                <a:sym typeface="Consolas"/>
              </a:rPr>
              <a:t>求张量最大值</a:t>
            </a:r>
          </a:p>
        </p:txBody>
      </p:sp>
    </p:spTree>
    <p:extLst>
      <p:ext uri="{BB962C8B-B14F-4D97-AF65-F5344CB8AC3E}">
        <p14:creationId xmlns:p14="http://schemas.microsoft.com/office/powerpoint/2010/main" val="18470422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0746CF9F-C3FD-71DC-07D4-925A9DAF42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1478" y="1468769"/>
            <a:ext cx="3987388" cy="1102981"/>
          </a:xfrm>
        </p:spPr>
        <p:txBody>
          <a:bodyPr/>
          <a:lstStyle/>
          <a:p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tf.random.normal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tf.reduce_max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US" altLang="zh-CN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b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31BB1D0-8533-C936-EE84-1BB1D48CCE26}"/>
              </a:ext>
            </a:extLst>
          </p:cNvPr>
          <p:cNvSpPr txBox="1"/>
          <p:nvPr/>
        </p:nvSpPr>
        <p:spPr>
          <a:xfrm>
            <a:off x="955430" y="165565"/>
            <a:ext cx="23285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求出每个样本的概率最大值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4525228-D87A-09DE-72B9-39B94705EBE5}"/>
              </a:ext>
            </a:extLst>
          </p:cNvPr>
          <p:cNvSpPr txBox="1"/>
          <p:nvPr/>
        </p:nvSpPr>
        <p:spPr>
          <a:xfrm>
            <a:off x="1061477" y="3457004"/>
            <a:ext cx="46188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tf.Tensor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([1.8376532 1.9458686 3.0999365 1.2399808], shape=(4,),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dtype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=float32)</a:t>
            </a:r>
            <a:endParaRPr lang="zh-CN" alt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2307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0746CF9F-C3FD-71DC-07D4-925A9DAF42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1478" y="1468769"/>
            <a:ext cx="3987388" cy="1102981"/>
          </a:xfrm>
        </p:spPr>
        <p:txBody>
          <a:bodyPr/>
          <a:lstStyle/>
          <a:p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tf.constant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., 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.], [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., 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.]])</a:t>
            </a:r>
          </a:p>
          <a:p>
            <a:r>
              <a:rPr lang="en-US" altLang="zh-CN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tf.reduce_mean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zh-CN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tf.reduce_mean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zh-CN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tf.reduce_mean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</a:p>
          <a:p>
            <a:b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31BB1D0-8533-C936-EE84-1BB1D48CCE26}"/>
              </a:ext>
            </a:extLst>
          </p:cNvPr>
          <p:cNvSpPr txBox="1"/>
          <p:nvPr/>
        </p:nvSpPr>
        <p:spPr>
          <a:xfrm>
            <a:off x="955430" y="165565"/>
            <a:ext cx="23285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求张量平均值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4525228-D87A-09DE-72B9-39B94705EBE5}"/>
              </a:ext>
            </a:extLst>
          </p:cNvPr>
          <p:cNvSpPr txBox="1"/>
          <p:nvPr/>
        </p:nvSpPr>
        <p:spPr>
          <a:xfrm>
            <a:off x="1061477" y="3457004"/>
            <a:ext cx="46188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Consolas" panose="020B0609020204030204" pitchFamily="49" charset="0"/>
              </a:rPr>
              <a:t>tf.Tensor(1.5, shape=(), dtype=float32)</a:t>
            </a:r>
          </a:p>
          <a:p>
            <a:r>
              <a:rPr lang="en-US" altLang="zh-CN">
                <a:solidFill>
                  <a:schemeClr val="bg1"/>
                </a:solidFill>
                <a:latin typeface="Consolas" panose="020B0609020204030204" pitchFamily="49" charset="0"/>
              </a:rPr>
              <a:t>tf.Tensor([1.5 1.5], shape=(2,), dtype=float32)</a:t>
            </a:r>
          </a:p>
          <a:p>
            <a:r>
              <a:rPr lang="en-US" altLang="zh-CN">
                <a:solidFill>
                  <a:schemeClr val="bg1"/>
                </a:solidFill>
                <a:latin typeface="Consolas" panose="020B0609020204030204" pitchFamily="49" charset="0"/>
              </a:rPr>
              <a:t>tf.Tensor([1. 2.], shape=(2,), dtype=float32)</a:t>
            </a:r>
            <a:endParaRPr lang="zh-CN" alt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3318068-3EC9-5D75-1FA7-EB8A2966259D}"/>
              </a:ext>
            </a:extLst>
          </p:cNvPr>
          <p:cNvSpPr txBox="1"/>
          <p:nvPr/>
        </p:nvSpPr>
        <p:spPr>
          <a:xfrm>
            <a:off x="3283974" y="409223"/>
            <a:ext cx="5919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tf.reduce_mean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keepdims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306772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0746CF9F-C3FD-71DC-07D4-925A9DAF42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1477" y="1468769"/>
            <a:ext cx="7354935" cy="1102981"/>
          </a:xfrm>
        </p:spPr>
        <p:txBody>
          <a:bodyPr/>
          <a:lstStyle/>
          <a:p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tf.constant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]])</a:t>
            </a:r>
          </a:p>
          <a:p>
            <a:r>
              <a:rPr lang="en-US" altLang="zh-CN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tf.reduce_sum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      </a:t>
            </a:r>
            <a:r>
              <a:rPr lang="en-US" altLang="zh-CN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1 + 1 + 1 + 1 + 1+ 1 = 6</a:t>
            </a:r>
            <a:endParaRPr lang="en-US" altLang="zh-CN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tf.reduce_sum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   </a:t>
            </a:r>
            <a:r>
              <a:rPr lang="en-US" altLang="zh-CN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[1, 1, 1] + [1, 1, 1] = [2, 2, 2]</a:t>
            </a:r>
            <a:endParaRPr lang="en-US" altLang="zh-CN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tf.reduce_sum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   </a:t>
            </a:r>
            <a:r>
              <a:rPr lang="en-US" altLang="zh-CN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[1, 1] + [1, 1] + [1, 1] = [3, 3]</a:t>
            </a:r>
            <a:endParaRPr lang="en-US" altLang="zh-CN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31BB1D0-8533-C936-EE84-1BB1D48CCE26}"/>
              </a:ext>
            </a:extLst>
          </p:cNvPr>
          <p:cNvSpPr txBox="1"/>
          <p:nvPr/>
        </p:nvSpPr>
        <p:spPr>
          <a:xfrm>
            <a:off x="955430" y="165565"/>
            <a:ext cx="23285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求和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4525228-D87A-09DE-72B9-39B94705EBE5}"/>
              </a:ext>
            </a:extLst>
          </p:cNvPr>
          <p:cNvSpPr txBox="1"/>
          <p:nvPr/>
        </p:nvSpPr>
        <p:spPr>
          <a:xfrm>
            <a:off x="1061477" y="3457004"/>
            <a:ext cx="461889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Consolas" panose="020B0609020204030204" pitchFamily="49" charset="0"/>
              </a:rPr>
              <a:t>tf.Tensor(6, shape=(), dtype=int32)</a:t>
            </a:r>
          </a:p>
          <a:p>
            <a:r>
              <a:rPr lang="en-US" altLang="zh-CN">
                <a:solidFill>
                  <a:schemeClr val="bg1"/>
                </a:solidFill>
                <a:latin typeface="Consolas" panose="020B0609020204030204" pitchFamily="49" charset="0"/>
              </a:rPr>
              <a:t>tf.Tensor([2 2 2], shape=(3,), dtype=int32)</a:t>
            </a:r>
          </a:p>
          <a:p>
            <a:r>
              <a:rPr lang="en-US" altLang="zh-CN">
                <a:solidFill>
                  <a:schemeClr val="bg1"/>
                </a:solidFill>
                <a:latin typeface="Consolas" panose="020B0609020204030204" pitchFamily="49" charset="0"/>
              </a:rPr>
              <a:t>tf.Tensor([3 3], shape=(2,), dtype=int32)</a:t>
            </a:r>
            <a:endParaRPr lang="zh-CN" alt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3318068-3EC9-5D75-1FA7-EB8A2966259D}"/>
              </a:ext>
            </a:extLst>
          </p:cNvPr>
          <p:cNvSpPr txBox="1"/>
          <p:nvPr/>
        </p:nvSpPr>
        <p:spPr>
          <a:xfrm>
            <a:off x="3283974" y="409223"/>
            <a:ext cx="5919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tf.reduce_</a:t>
            </a:r>
            <a:r>
              <a:rPr lang="en-US" altLang="zh-CN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sum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input_tensor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keepdims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zh-C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30068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 txBox="1">
            <a:spLocks noGrp="1"/>
          </p:cNvSpPr>
          <p:nvPr>
            <p:ph type="title" idx="4294967295"/>
          </p:nvPr>
        </p:nvSpPr>
        <p:spPr>
          <a:xfrm>
            <a:off x="577865" y="62403"/>
            <a:ext cx="1549215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2400" dirty="0">
                <a:solidFill>
                  <a:schemeClr val="accent5"/>
                </a:solidFill>
                <a:ea typeface="微软雅黑 Light" panose="020B0502040204020203" pitchFamily="34" charset="-122"/>
              </a:rPr>
              <a:t>数据流图</a:t>
            </a:r>
            <a:endParaRPr sz="2400" dirty="0">
              <a:solidFill>
                <a:schemeClr val="accent5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69CD382-DD58-4E23-B8A9-66A0549A02FC}"/>
              </a:ext>
            </a:extLst>
          </p:cNvPr>
          <p:cNvSpPr txBox="1"/>
          <p:nvPr/>
        </p:nvSpPr>
        <p:spPr>
          <a:xfrm>
            <a:off x="831718" y="1423347"/>
            <a:ext cx="4835606" cy="2190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buClr>
                <a:schemeClr val="accent1"/>
              </a:buClr>
              <a:buSzPts val="1300"/>
            </a:pPr>
            <a:r>
              <a:rPr lang="zh-CN" altLang="en-US" sz="20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  <a:t>计算图是一个用来描述数学计算的有向图</a:t>
            </a:r>
            <a:r>
              <a:rPr lang="en-US" altLang="zh-CN" sz="20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  <a:t>(</a:t>
            </a:r>
            <a:r>
              <a:rPr lang="zh-CN" altLang="en-US" sz="20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  <a:t>有向无环图</a:t>
            </a:r>
            <a:r>
              <a:rPr lang="en-US" altLang="zh-CN" sz="20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  <a:t>)</a:t>
            </a:r>
          </a:p>
          <a:p>
            <a:pPr>
              <a:lnSpc>
                <a:spcPct val="115000"/>
              </a:lnSpc>
              <a:buClr>
                <a:schemeClr val="accent1"/>
              </a:buClr>
              <a:buSzPts val="1300"/>
            </a:pPr>
            <a:endParaRPr lang="en-US" altLang="zh-CN" sz="2000" b="1" dirty="0">
              <a:solidFill>
                <a:schemeClr val="accent1"/>
              </a:solidFill>
              <a:latin typeface="Raleway" pitchFamily="2" charset="0"/>
              <a:ea typeface="微软雅黑 Light" panose="020B0502040204020203" pitchFamily="34" charset="-122"/>
              <a:sym typeface="Lato"/>
            </a:endParaRPr>
          </a:p>
          <a:p>
            <a:pPr>
              <a:lnSpc>
                <a:spcPct val="115000"/>
              </a:lnSpc>
              <a:buClr>
                <a:schemeClr val="accent1"/>
              </a:buClr>
              <a:buSzPts val="1300"/>
            </a:pPr>
            <a:r>
              <a:rPr lang="zh-CN" altLang="en-US" sz="20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  <a:t>节点代表操作</a:t>
            </a:r>
            <a:r>
              <a:rPr lang="en-US" altLang="zh-CN" sz="20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  <a:t>(Operation)</a:t>
            </a:r>
          </a:p>
          <a:p>
            <a:pPr>
              <a:lnSpc>
                <a:spcPct val="115000"/>
              </a:lnSpc>
              <a:buClr>
                <a:schemeClr val="accent1"/>
              </a:buClr>
              <a:buSzPts val="1300"/>
            </a:pPr>
            <a:endParaRPr lang="en-US" altLang="zh-CN" sz="2000" b="1" dirty="0">
              <a:solidFill>
                <a:schemeClr val="accent1"/>
              </a:solidFill>
              <a:latin typeface="Raleway" pitchFamily="2" charset="0"/>
              <a:ea typeface="微软雅黑 Light" panose="020B0502040204020203" pitchFamily="34" charset="-122"/>
              <a:sym typeface="Lato"/>
            </a:endParaRPr>
          </a:p>
          <a:p>
            <a:pPr>
              <a:lnSpc>
                <a:spcPct val="115000"/>
              </a:lnSpc>
              <a:buClr>
                <a:schemeClr val="accent1"/>
              </a:buClr>
              <a:buSzPts val="1300"/>
            </a:pPr>
            <a:r>
              <a:rPr lang="zh-CN" altLang="en-US" sz="20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  <a:t>边代表</a:t>
            </a:r>
            <a:r>
              <a:rPr lang="en-US" altLang="zh-CN" sz="2000" b="1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  <a:t>Tensor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85949A-EF9C-6808-8365-9065A021A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923" y="959617"/>
            <a:ext cx="1920452" cy="341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412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0746CF9F-C3FD-71DC-07D4-925A9DAF42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1477" y="1250917"/>
            <a:ext cx="7354935" cy="1382586"/>
          </a:xfrm>
        </p:spPr>
        <p:txBody>
          <a:bodyPr/>
          <a:lstStyle/>
          <a:p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tf.random.normal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tf.nn.softmax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tf.reduce_max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pred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tf.argmax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31BB1D0-8533-C936-EE84-1BB1D48CCE26}"/>
              </a:ext>
            </a:extLst>
          </p:cNvPr>
          <p:cNvSpPr txBox="1"/>
          <p:nvPr/>
        </p:nvSpPr>
        <p:spPr>
          <a:xfrm>
            <a:off x="955430" y="165565"/>
            <a:ext cx="23285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chemeClr val="bg1"/>
                </a:solidFill>
              </a:rPr>
              <a:t>最大值的索引号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4525228-D87A-09DE-72B9-39B94705EBE5}"/>
              </a:ext>
            </a:extLst>
          </p:cNvPr>
          <p:cNvSpPr txBox="1"/>
          <p:nvPr/>
        </p:nvSpPr>
        <p:spPr>
          <a:xfrm>
            <a:off x="1061477" y="3289856"/>
            <a:ext cx="8082523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tf.Tensor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[[0.08858741 0.03811716 0.30546775 0.0387875  0.21584831 0.04855035</a:t>
            </a: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  0.05383482 0.1038444  0.00327412 0.10368811]</a:t>
            </a: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 [0.09667782 0.01686052 0.06000071 0.03031583 0.00545018 0.1034162</a:t>
            </a:r>
          </a:p>
          <a:p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  0.09217706 0.2849839  0.1686413  0.1414765 ]], shape=(2, 10),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dtype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=float32)</a:t>
            </a:r>
          </a:p>
          <a:p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tf.Tensor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([0.30546775 0.2849839 ], shape=(2,),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dtype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=float32)</a:t>
            </a:r>
          </a:p>
          <a:p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tf.Tensor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([2 7], shape=(2,),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dtype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=int64)</a:t>
            </a:r>
            <a:endParaRPr lang="zh-CN" alt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5669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9"/>
          <p:cNvSpPr txBox="1">
            <a:spLocks noGrp="1"/>
          </p:cNvSpPr>
          <p:nvPr>
            <p:ph type="title"/>
          </p:nvPr>
        </p:nvSpPr>
        <p:spPr>
          <a:xfrm>
            <a:off x="1942410" y="2218320"/>
            <a:ext cx="5018828" cy="7948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比较、排序、取值</a:t>
            </a:r>
            <a:endParaRPr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9BDCE9E-39E5-1B78-1530-E780A45DD5EC}"/>
              </a:ext>
            </a:extLst>
          </p:cNvPr>
          <p:cNvSpPr txBox="1"/>
          <p:nvPr/>
        </p:nvSpPr>
        <p:spPr>
          <a:xfrm>
            <a:off x="638907" y="320896"/>
            <a:ext cx="14419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lt1"/>
              </a:buClr>
              <a:buSzPts val="3600"/>
            </a:pPr>
            <a:r>
              <a:rPr lang="zh-CN" altLang="en-US" sz="3600" b="1" dirty="0">
                <a:solidFill>
                  <a:schemeClr val="lt1"/>
                </a:solidFill>
                <a:latin typeface="Raleway"/>
                <a:sym typeface="Raleway"/>
              </a:rPr>
              <a:t>任务</a:t>
            </a:r>
            <a:r>
              <a:rPr lang="en-US" altLang="zh-CN" sz="3600" b="1" dirty="0">
                <a:solidFill>
                  <a:schemeClr val="lt1"/>
                </a:solidFill>
                <a:latin typeface="Raleway"/>
                <a:sym typeface="Raleway"/>
              </a:rPr>
              <a:t>3</a:t>
            </a:r>
            <a:endParaRPr lang="zh-CN" altLang="en-US" sz="3600" b="1" dirty="0">
              <a:solidFill>
                <a:schemeClr val="lt1"/>
              </a:solidFill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2835592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43;p29">
            <a:extLst>
              <a:ext uri="{FF2B5EF4-FFF2-40B4-BE49-F238E27FC236}">
                <a16:creationId xmlns:a16="http://schemas.microsoft.com/office/drawing/2014/main" id="{13DDC326-626F-40A6-8485-5017B75A0A1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55320" y="247863"/>
            <a:ext cx="1678116" cy="6397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accent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张量比较</a:t>
            </a:r>
            <a:endParaRPr dirty="0">
              <a:solidFill>
                <a:schemeClr val="accent5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Google Shape;259;p31">
            <a:extLst>
              <a:ext uri="{FF2B5EF4-FFF2-40B4-BE49-F238E27FC236}">
                <a16:creationId xmlns:a16="http://schemas.microsoft.com/office/drawing/2014/main" id="{BADFDE94-C75A-48C1-A5E0-D5EEC60A15B0}"/>
              </a:ext>
            </a:extLst>
          </p:cNvPr>
          <p:cNvSpPr txBox="1"/>
          <p:nvPr/>
        </p:nvSpPr>
        <p:spPr>
          <a:xfrm>
            <a:off x="771669" y="933009"/>
            <a:ext cx="7600662" cy="519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15000"/>
              </a:lnSpc>
              <a:buClr>
                <a:schemeClr val="accent1"/>
              </a:buClr>
              <a:buSzPts val="1300"/>
              <a:buFont typeface="Arial"/>
              <a:buNone/>
            </a:pPr>
            <a:r>
              <a:rPr lang="en-US" altLang="zh-CN" sz="1800" dirty="0" err="1">
                <a:solidFill>
                  <a:schemeClr val="accent1"/>
                </a:solidFill>
                <a:latin typeface="Lato"/>
                <a:sym typeface="Consolas"/>
              </a:rPr>
              <a:t>Tensorflow</a:t>
            </a:r>
            <a:r>
              <a:rPr lang="zh-CN" altLang="en-US" sz="1800" dirty="0">
                <a:solidFill>
                  <a:schemeClr val="accent1"/>
                </a:solidFill>
                <a:latin typeface="Lato"/>
                <a:sym typeface="Consolas"/>
              </a:rPr>
              <a:t>中提供了六个常用的张量比较函数</a:t>
            </a:r>
            <a:r>
              <a:rPr lang="en-US" altLang="zh-CN" sz="1800" dirty="0">
                <a:solidFill>
                  <a:schemeClr val="accent1"/>
                </a:solidFill>
                <a:latin typeface="Lato"/>
                <a:sym typeface="Consolas"/>
              </a:rPr>
              <a:t>: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9121D1-1210-42C5-A87A-0023A9E17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083" y="1502768"/>
            <a:ext cx="5036792" cy="330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451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5854052A-E7FB-35FB-114B-41D63B6600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6226" y="1001735"/>
            <a:ext cx="6106239" cy="2085593"/>
          </a:xfrm>
        </p:spPr>
        <p:txBody>
          <a:bodyPr/>
          <a:lstStyle/>
          <a:p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tf.random.normal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tf.nn.softmax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pred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tf.argmax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tf.random.uniform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tf.int64, 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maxval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pred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tf.equal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pred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B4AC04-B461-71CB-D12F-ADA768733C9C}"/>
              </a:ext>
            </a:extLst>
          </p:cNvPr>
          <p:cNvSpPr txBox="1"/>
          <p:nvPr/>
        </p:nvSpPr>
        <p:spPr>
          <a:xfrm>
            <a:off x="1076226" y="3278143"/>
            <a:ext cx="7723645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tf.Tensor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([9 2 1 6 4 2 9 7 1 7 3 5 2 0 3 9 4 1 1 6], shape=(20,),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dtype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=int64)</a:t>
            </a:r>
          </a:p>
          <a:p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tf.Tensor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([9 3 6 0 6 0 4 8 6 5 4 2 8 7 4 2 9 9 5 7], shape=(20,),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dtype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=int64) </a:t>
            </a:r>
          </a:p>
          <a:p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tf.Tensor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( [ True False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False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False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False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False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False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False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False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False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False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False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False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False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False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False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False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False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False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 False], shape=(20,), </a:t>
            </a:r>
            <a:r>
              <a:rPr lang="en-US" altLang="zh-CN" dirty="0" err="1">
                <a:solidFill>
                  <a:schemeClr val="bg1"/>
                </a:solidFill>
                <a:latin typeface="Consolas" panose="020B0609020204030204" pitchFamily="49" charset="0"/>
              </a:rPr>
              <a:t>dtype</a:t>
            </a:r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=bool)</a:t>
            </a:r>
            <a:endParaRPr lang="zh-CN" alt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AC0EC48-310D-DC20-5C4C-5801181057FA}"/>
              </a:ext>
            </a:extLst>
          </p:cNvPr>
          <p:cNvSpPr txBox="1"/>
          <p:nvPr/>
        </p:nvSpPr>
        <p:spPr>
          <a:xfrm>
            <a:off x="948406" y="153370"/>
            <a:ext cx="2345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计算</a:t>
            </a:r>
            <a:r>
              <a:rPr lang="en-US" altLang="zh-CN" b="1" dirty="0">
                <a:solidFill>
                  <a:schemeClr val="bg1"/>
                </a:solidFill>
              </a:rPr>
              <a:t>20</a:t>
            </a:r>
            <a:r>
              <a:rPr lang="zh-CN" altLang="en-US" b="1" dirty="0">
                <a:solidFill>
                  <a:schemeClr val="bg1"/>
                </a:solidFill>
              </a:rPr>
              <a:t>个样本的预测结果</a:t>
            </a:r>
          </a:p>
        </p:txBody>
      </p:sp>
    </p:spTree>
    <p:extLst>
      <p:ext uri="{BB962C8B-B14F-4D97-AF65-F5344CB8AC3E}">
        <p14:creationId xmlns:p14="http://schemas.microsoft.com/office/powerpoint/2010/main" val="42382458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43;p29">
            <a:extLst>
              <a:ext uri="{FF2B5EF4-FFF2-40B4-BE49-F238E27FC236}">
                <a16:creationId xmlns:a16="http://schemas.microsoft.com/office/drawing/2014/main" id="{13DDC326-626F-40A6-8485-5017B75A0A1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0518" y="223147"/>
            <a:ext cx="1647927" cy="534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dirty="0">
                <a:solidFill>
                  <a:schemeClr val="accent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张量排序</a:t>
            </a:r>
            <a:endParaRPr dirty="0">
              <a:solidFill>
                <a:schemeClr val="accent5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Google Shape;259;p31">
            <a:extLst>
              <a:ext uri="{FF2B5EF4-FFF2-40B4-BE49-F238E27FC236}">
                <a16:creationId xmlns:a16="http://schemas.microsoft.com/office/drawing/2014/main" id="{11539FB5-5936-4F51-9AF3-69BE0B89A27A}"/>
              </a:ext>
            </a:extLst>
          </p:cNvPr>
          <p:cNvSpPr txBox="1"/>
          <p:nvPr/>
        </p:nvSpPr>
        <p:spPr>
          <a:xfrm>
            <a:off x="1037736" y="1670911"/>
            <a:ext cx="7859193" cy="1546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15000"/>
              </a:lnSpc>
              <a:buClr>
                <a:schemeClr val="accent1"/>
              </a:buClr>
              <a:buSzPts val="1300"/>
              <a:buFont typeface="Arial"/>
              <a:buNone/>
            </a:pPr>
            <a:r>
              <a:rPr lang="en-US" altLang="zh-CN" sz="1800" b="1" dirty="0" err="1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  <a:sym typeface="Consolas"/>
              </a:rPr>
              <a:t>tf.sort</a:t>
            </a:r>
            <a:r>
              <a:rPr lang="en-US" altLang="zh-CN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  <a:sym typeface="Consolas"/>
              </a:rPr>
              <a:t>(values, axis=-1, direction=’ASCENDING’)</a:t>
            </a:r>
          </a:p>
          <a:p>
            <a:pPr marL="4572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zh-CN" sz="1600" b="1" kern="1200" dirty="0">
                <a:solidFill>
                  <a:srgbClr val="4D4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Consolas"/>
              </a:rPr>
              <a:t>values</a:t>
            </a:r>
            <a:r>
              <a:rPr lang="zh-CN" altLang="en-US" sz="1600" b="1" kern="1200" dirty="0">
                <a:solidFill>
                  <a:srgbClr val="4D4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Consolas"/>
              </a:rPr>
              <a:t>是一维或高维数值型张量</a:t>
            </a:r>
            <a:endParaRPr lang="en-US" altLang="zh-CN" sz="1600" b="1" kern="1200" dirty="0">
              <a:solidFill>
                <a:srgbClr val="4D4D4D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  <a:sym typeface="Consolas"/>
            </a:endParaRPr>
          </a:p>
          <a:p>
            <a:pPr marL="4572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zh-CN" sz="1600" b="1" kern="1200" dirty="0">
                <a:solidFill>
                  <a:srgbClr val="4D4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Consolas"/>
              </a:rPr>
              <a:t>axis</a:t>
            </a:r>
            <a:r>
              <a:rPr lang="zh-CN" altLang="en-US" sz="1600" b="1" kern="1200" dirty="0">
                <a:solidFill>
                  <a:srgbClr val="4D4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Consolas"/>
              </a:rPr>
              <a:t>指明按照那个维度排序，默认按照最后一个维度排序</a:t>
            </a:r>
            <a:endParaRPr lang="en-US" altLang="zh-CN" sz="1600" b="1" kern="1200" dirty="0">
              <a:solidFill>
                <a:srgbClr val="4D4D4D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  <a:sym typeface="Consolas"/>
            </a:endParaRPr>
          </a:p>
          <a:p>
            <a:pPr marL="4572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zh-CN" sz="1600" b="1" kern="1200" dirty="0">
                <a:solidFill>
                  <a:srgbClr val="4D4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Consolas"/>
              </a:rPr>
              <a:t>direction</a:t>
            </a:r>
            <a:r>
              <a:rPr lang="zh-CN" altLang="en-US" sz="1600" b="1" kern="1200" dirty="0">
                <a:solidFill>
                  <a:srgbClr val="4D4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Consolas"/>
              </a:rPr>
              <a:t>指定排序方式</a:t>
            </a:r>
            <a:r>
              <a:rPr lang="en-US" altLang="zh-CN" sz="1600" b="1" kern="1200" dirty="0">
                <a:solidFill>
                  <a:srgbClr val="4D4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Consolas"/>
              </a:rPr>
              <a:t>(‘ASCENDING’ or ‘DESCENDING’)</a:t>
            </a:r>
            <a:r>
              <a:rPr lang="zh-CN" altLang="en-US" sz="1600" b="1" kern="1200" dirty="0">
                <a:solidFill>
                  <a:srgbClr val="4D4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Consolas"/>
              </a:rPr>
              <a:t>，默认升序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D234E59-CE07-470A-E08F-99BC504CF166}"/>
              </a:ext>
            </a:extLst>
          </p:cNvPr>
          <p:cNvSpPr txBox="1"/>
          <p:nvPr/>
        </p:nvSpPr>
        <p:spPr>
          <a:xfrm>
            <a:off x="1037736" y="1222841"/>
            <a:ext cx="4572000" cy="385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buClr>
                <a:schemeClr val="accent1"/>
              </a:buClr>
              <a:buSzPts val="1300"/>
            </a:pPr>
            <a:r>
              <a:rPr lang="zh-CN" altLang="en-US" sz="1800" dirty="0">
                <a:solidFill>
                  <a:schemeClr val="accent1"/>
                </a:solidFill>
                <a:latin typeface="Lato"/>
              </a:rPr>
              <a:t>对张量中的元素进行排序</a:t>
            </a:r>
          </a:p>
        </p:txBody>
      </p:sp>
      <p:sp>
        <p:nvSpPr>
          <p:cNvPr id="7" name="Google Shape;259;p31">
            <a:extLst>
              <a:ext uri="{FF2B5EF4-FFF2-40B4-BE49-F238E27FC236}">
                <a16:creationId xmlns:a16="http://schemas.microsoft.com/office/drawing/2014/main" id="{438BE97B-9646-9F14-2032-F090B637E204}"/>
              </a:ext>
            </a:extLst>
          </p:cNvPr>
          <p:cNvSpPr txBox="1"/>
          <p:nvPr/>
        </p:nvSpPr>
        <p:spPr>
          <a:xfrm>
            <a:off x="1037736" y="3930889"/>
            <a:ext cx="7859193" cy="989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accent1"/>
              </a:buClr>
              <a:buSzPts val="1300"/>
            </a:pPr>
            <a:r>
              <a:rPr lang="en-US" altLang="zh-CN" sz="1800" b="1" dirty="0" err="1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tf.argsort</a:t>
            </a:r>
            <a:r>
              <a:rPr lang="en-US" altLang="zh-CN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(values, axis=-1, direction=</a:t>
            </a:r>
            <a:r>
              <a:rPr lang="zh-CN" altLang="zh-CN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’</a:t>
            </a:r>
            <a:r>
              <a:rPr lang="en-US" altLang="zh-CN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ASCENDING</a:t>
            </a:r>
            <a:r>
              <a:rPr lang="zh-CN" altLang="zh-CN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’</a:t>
            </a:r>
            <a:r>
              <a:rPr lang="en-US" altLang="zh-CN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, stable=False)</a:t>
            </a:r>
            <a:r>
              <a:rPr lang="zh-CN" altLang="zh-CN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，</a:t>
            </a:r>
            <a:endParaRPr lang="en-US" altLang="zh-CN" sz="1800" b="1" dirty="0">
              <a:solidFill>
                <a:schemeClr val="accent1"/>
              </a:solidFill>
              <a:latin typeface="Arial" panose="020B0604020202020204" pitchFamily="34" charset="0"/>
              <a:ea typeface="微软雅黑 Light" panose="020B0502040204020203" pitchFamily="34" charset="-122"/>
            </a:endParaRPr>
          </a:p>
          <a:p>
            <a:pPr marL="4572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zh-CN" sz="1600" b="1" kern="1200" dirty="0">
                <a:solidFill>
                  <a:srgbClr val="4D4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stable</a:t>
            </a:r>
            <a:r>
              <a:rPr lang="zh-CN" altLang="zh-CN" sz="1600" b="1" kern="1200" dirty="0">
                <a:solidFill>
                  <a:srgbClr val="4D4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用于设置原始张量中的相等元素在返回的顺序中是否重新排序</a:t>
            </a:r>
            <a:endParaRPr lang="en-US" altLang="zh-CN" sz="1600" b="1" kern="1200" dirty="0">
              <a:solidFill>
                <a:srgbClr val="4D4D4D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  <a:sym typeface="Consola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E6917C1-09F7-2D8D-7381-B2905F0A5030}"/>
              </a:ext>
            </a:extLst>
          </p:cNvPr>
          <p:cNvSpPr txBox="1"/>
          <p:nvPr/>
        </p:nvSpPr>
        <p:spPr>
          <a:xfrm>
            <a:off x="1037736" y="3373192"/>
            <a:ext cx="4572000" cy="385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buClr>
                <a:schemeClr val="accent1"/>
              </a:buClr>
              <a:buSzPts val="1300"/>
            </a:pPr>
            <a:r>
              <a:rPr lang="zh-CN" altLang="zh-CN" sz="1800" dirty="0">
                <a:solidFill>
                  <a:schemeClr val="accent1"/>
                </a:solidFill>
                <a:latin typeface="Lato"/>
              </a:rPr>
              <a:t>按照指定方式排序对应的索引</a:t>
            </a:r>
            <a:endParaRPr lang="zh-CN" altLang="en-US" sz="1800" dirty="0">
              <a:solidFill>
                <a:schemeClr val="accent1"/>
              </a:solidFill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3259554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5854052A-E7FB-35FB-114B-41D63B6600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6226" y="1154135"/>
            <a:ext cx="6106239" cy="1417615"/>
          </a:xfrm>
        </p:spPr>
        <p:txBody>
          <a:bodyPr/>
          <a:lstStyle/>
          <a:p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tf.random.shuffle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tf.range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zh-CN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tf.sort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                        </a:t>
            </a:r>
            <a:r>
              <a:rPr lang="en-US" altLang="zh-CN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zh-CN" altLang="en-US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默认升序</a:t>
            </a:r>
            <a:endParaRPr lang="zh-CN" altLang="en-US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tf.sort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'DESCENDING'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altLang="zh-CN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zh-CN" altLang="en-US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指定逆序排列</a:t>
            </a:r>
            <a:endParaRPr lang="zh-CN" altLang="en-US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AC0EC48-310D-DC20-5C4C-5801181057FA}"/>
              </a:ext>
            </a:extLst>
          </p:cNvPr>
          <p:cNvSpPr txBox="1"/>
          <p:nvPr/>
        </p:nvSpPr>
        <p:spPr>
          <a:xfrm>
            <a:off x="948406" y="153370"/>
            <a:ext cx="2345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排序</a:t>
            </a:r>
            <a:r>
              <a:rPr lang="en-US" altLang="zh-CN" b="1" dirty="0">
                <a:solidFill>
                  <a:schemeClr val="bg1"/>
                </a:solidFill>
              </a:rPr>
              <a:t>- sort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E69E7AE-2339-7CBE-2C11-7456DF572C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226" y="3342459"/>
            <a:ext cx="5153975" cy="96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var(--colab-code-font-family)"/>
              </a:rPr>
              <a:t>tf.Tensor([3 1 0 4 5 2], shape=(6,), dtype=int32)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ea typeface="var(--colab-code-font-famil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var(--colab-code-font-family)"/>
              </a:rPr>
              <a:t>tf.Tensor([0 1 2 3 4 5], shape=(6,), dtype=int32)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nsolas" panose="020B0609020204030204" pitchFamily="49" charset="0"/>
              <a:ea typeface="var(--colab-code-font-famil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var(--colab-code-font-family)"/>
              </a:rPr>
              <a:t>tf.Tensor([5 4 3 2 1 0], shape=(6,), dtype=int32)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6194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5854052A-E7FB-35FB-114B-41D63B6600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6226" y="1154135"/>
            <a:ext cx="6106239" cy="1417615"/>
          </a:xfrm>
        </p:spPr>
        <p:txBody>
          <a:bodyPr/>
          <a:lstStyle/>
          <a:p>
            <a:r>
              <a:rPr lang="fr-FR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fr-FR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[[</a:t>
            </a:r>
            <a:r>
              <a:rPr lang="fr-FR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fr-FR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fr-FR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fr-FR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[</a:t>
            </a:r>
            <a:r>
              <a:rPr lang="fr-FR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fr-FR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fr-FR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fr-FR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fr-FR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[</a:t>
            </a:r>
            <a:r>
              <a:rPr lang="fr-FR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fr-FR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fr-FR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fr-FR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fr-FR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indices</a:t>
            </a:r>
            <a:r>
              <a:rPr lang="fr-FR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tf.argsort(</a:t>
            </a:r>
            <a:r>
              <a:rPr lang="fr-FR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fr-FR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altLang="zh-CN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fr-FR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indices</a:t>
            </a:r>
            <a:r>
              <a:rPr lang="fr-FR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AC0EC48-310D-DC20-5C4C-5801181057FA}"/>
              </a:ext>
            </a:extLst>
          </p:cNvPr>
          <p:cNvSpPr txBox="1"/>
          <p:nvPr/>
        </p:nvSpPr>
        <p:spPr>
          <a:xfrm>
            <a:off x="948406" y="153370"/>
            <a:ext cx="2345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排序</a:t>
            </a:r>
            <a:r>
              <a:rPr lang="en-US" altLang="zh-CN" b="1" dirty="0">
                <a:solidFill>
                  <a:schemeClr val="bg1"/>
                </a:solidFill>
              </a:rPr>
              <a:t>-</a:t>
            </a:r>
            <a:r>
              <a:rPr lang="fr-FR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altLang="zh-CN" b="1" dirty="0">
                <a:solidFill>
                  <a:srgbClr val="D4D4D4"/>
                </a:solidFill>
                <a:effectLst/>
                <a:latin typeface="+mn-lt"/>
              </a:rPr>
              <a:t>argsort</a:t>
            </a:r>
            <a:endParaRPr lang="zh-CN" alt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E69E7AE-2339-7CBE-2C11-7456DF572C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226" y="3499559"/>
            <a:ext cx="3861955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var(--colab-code-font-family)"/>
              </a:rPr>
              <a:t>tf.Tensor(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var(--colab-code-font-family)"/>
              </a:rPr>
              <a:t>[[0 2 1]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var(--colab-code-font-family)"/>
              </a:rPr>
              <a:t> [0 2 1]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var(--colab-code-font-family)"/>
              </a:rPr>
              <a:t> [0 1 2]], shape=(3, 3), </a:t>
            </a:r>
            <a:r>
              <a:rPr kumimoji="0" lang="en-US" altLang="zh-CN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var(--colab-code-font-family)"/>
              </a:rPr>
              <a:t>dtype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var(--colab-code-font-family)"/>
              </a:rPr>
              <a:t>=int32)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97DBD7C-2232-6CF5-A9AE-7EDA2CC7CC94}"/>
                  </a:ext>
                </a:extLst>
              </p:cNvPr>
              <p:cNvSpPr txBox="1"/>
              <p:nvPr/>
            </p:nvSpPr>
            <p:spPr>
              <a:xfrm>
                <a:off x="3867765" y="1203297"/>
                <a:ext cx="4618702" cy="8304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CN" altLang="en-US" sz="1800" i="1" smtClean="0">
                              <a:solidFill>
                                <a:srgbClr val="FFC60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1800" i="1">
                                  <a:solidFill>
                                    <a:srgbClr val="FFC60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1800" i="1">
                                    <a:solidFill>
                                      <a:srgbClr val="FFC60B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CN" altLang="en-US" sz="1800" i="1">
                                    <a:solidFill>
                                      <a:srgbClr val="FFC60B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zh-CN" altLang="en-US" sz="1800" i="1">
                                    <a:solidFill>
                                      <a:srgbClr val="FFC60B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800" i="1">
                                    <a:solidFill>
                                      <a:srgbClr val="FFC60B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zh-CN" altLang="en-US" sz="1800" i="1">
                                    <a:solidFill>
                                      <a:srgbClr val="FFC60B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zh-CN" altLang="en-US" sz="1800" i="1">
                                    <a:solidFill>
                                      <a:srgbClr val="FFC60B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1800" i="1">
                                    <a:solidFill>
                                      <a:srgbClr val="FFC60B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zh-CN" altLang="en-US" sz="1800" i="1">
                                    <a:solidFill>
                                      <a:srgbClr val="FFC60B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altLang="zh-CN" sz="1800" b="0" i="1" smtClean="0">
                                    <a:solidFill>
                                      <a:srgbClr val="FFC60B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800" i="1" dirty="0">
                  <a:solidFill>
                    <a:srgbClr val="FFC60B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97DBD7C-2232-6CF5-A9AE-7EDA2CC7C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765" y="1203297"/>
                <a:ext cx="4618702" cy="8304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47389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43;p29">
            <a:extLst>
              <a:ext uri="{FF2B5EF4-FFF2-40B4-BE49-F238E27FC236}">
                <a16:creationId xmlns:a16="http://schemas.microsoft.com/office/drawing/2014/main" id="{13DDC326-626F-40A6-8485-5017B75A0A1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65929" y="231112"/>
            <a:ext cx="2712218" cy="6397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accent5"/>
                </a:solidFill>
              </a:rPr>
              <a:t>张量中提取数值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5" name="Google Shape;259;p31">
            <a:extLst>
              <a:ext uri="{FF2B5EF4-FFF2-40B4-BE49-F238E27FC236}">
                <a16:creationId xmlns:a16="http://schemas.microsoft.com/office/drawing/2014/main" id="{11539FB5-5936-4F51-9AF3-69BE0B89A27A}"/>
              </a:ext>
            </a:extLst>
          </p:cNvPr>
          <p:cNvSpPr txBox="1"/>
          <p:nvPr/>
        </p:nvSpPr>
        <p:spPr>
          <a:xfrm>
            <a:off x="976039" y="1359313"/>
            <a:ext cx="3067991" cy="535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15000"/>
              </a:lnSpc>
              <a:buClr>
                <a:schemeClr val="accent1"/>
              </a:buClr>
              <a:buSzPts val="1300"/>
              <a:buFont typeface="Arial"/>
              <a:buNone/>
            </a:pPr>
            <a:r>
              <a:rPr lang="zh-CN" altLang="en-US" sz="1800" dirty="0">
                <a:solidFill>
                  <a:schemeClr val="accent1"/>
                </a:solidFill>
                <a:latin typeface="Lato"/>
                <a:sym typeface="Consolas"/>
              </a:rPr>
              <a:t>访问张量的某一维中的元素</a:t>
            </a:r>
          </a:p>
        </p:txBody>
      </p:sp>
      <p:sp>
        <p:nvSpPr>
          <p:cNvPr id="4" name="Google Shape;259;p31">
            <a:extLst>
              <a:ext uri="{FF2B5EF4-FFF2-40B4-BE49-F238E27FC236}">
                <a16:creationId xmlns:a16="http://schemas.microsoft.com/office/drawing/2014/main" id="{A6E2B906-04B9-AFC2-2CD1-074596D9566C}"/>
              </a:ext>
            </a:extLst>
          </p:cNvPr>
          <p:cNvSpPr txBox="1"/>
          <p:nvPr/>
        </p:nvSpPr>
        <p:spPr>
          <a:xfrm>
            <a:off x="976039" y="2374352"/>
            <a:ext cx="4695230" cy="1546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15000"/>
              </a:lnSpc>
              <a:buClr>
                <a:schemeClr val="accent1"/>
              </a:buClr>
              <a:buSzPts val="1300"/>
              <a:buFont typeface="Arial"/>
              <a:buNone/>
            </a:pPr>
            <a:r>
              <a:rPr lang="en-US" altLang="zh-CN" sz="1800" b="1" dirty="0" err="1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  <a:sym typeface="Consolas"/>
              </a:rPr>
              <a:t>tf.gather</a:t>
            </a:r>
            <a:r>
              <a:rPr lang="en-US" altLang="zh-CN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 Light" panose="020B0502040204020203" pitchFamily="34" charset="-122"/>
                <a:sym typeface="Consolas"/>
              </a:rPr>
              <a:t>(params, indices, axis=None)</a:t>
            </a:r>
          </a:p>
          <a:p>
            <a:pPr marL="0" lvl="0" indent="0">
              <a:lnSpc>
                <a:spcPct val="115000"/>
              </a:lnSpc>
              <a:buClr>
                <a:schemeClr val="accent1"/>
              </a:buClr>
              <a:buSzPts val="1300"/>
              <a:buFont typeface="Arial"/>
              <a:buNone/>
            </a:pPr>
            <a:endParaRPr lang="en-US" altLang="zh-CN" sz="1800" b="1" dirty="0">
              <a:solidFill>
                <a:schemeClr val="accent1"/>
              </a:solidFill>
              <a:latin typeface="Arial" panose="020B0604020202020204" pitchFamily="34" charset="0"/>
              <a:ea typeface="微软雅黑 Light" panose="020B0502040204020203" pitchFamily="34" charset="-122"/>
              <a:sym typeface="Consolas"/>
            </a:endParaRPr>
          </a:p>
          <a:p>
            <a:pPr marL="4572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zh-CN" sz="1600" b="1" kern="1200" dirty="0">
                <a:solidFill>
                  <a:srgbClr val="4D4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Consolas"/>
              </a:rPr>
              <a:t>params</a:t>
            </a:r>
            <a:r>
              <a:rPr lang="zh-CN" altLang="en-US" sz="1600" b="1" kern="1200" dirty="0">
                <a:solidFill>
                  <a:srgbClr val="4D4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Consolas"/>
              </a:rPr>
              <a:t>是要从中提取值的张量</a:t>
            </a:r>
            <a:endParaRPr lang="en-US" altLang="zh-CN" sz="1600" b="1" kern="1200" dirty="0">
              <a:solidFill>
                <a:srgbClr val="4D4D4D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  <a:sym typeface="Consolas"/>
            </a:endParaRPr>
          </a:p>
          <a:p>
            <a:pPr marL="4572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SzPts val="1800"/>
              <a:buFont typeface="Arial" panose="020B0604020202020204" pitchFamily="34" charset="0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altLang="zh-CN" sz="1600" b="1" kern="1200" dirty="0">
                <a:solidFill>
                  <a:srgbClr val="4D4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Consolas"/>
              </a:rPr>
              <a:t>indices</a:t>
            </a:r>
            <a:r>
              <a:rPr lang="zh-CN" altLang="en-US" sz="1600" b="1" kern="1200" dirty="0">
                <a:solidFill>
                  <a:srgbClr val="4D4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Consolas"/>
              </a:rPr>
              <a:t>是指定指向</a:t>
            </a:r>
            <a:r>
              <a:rPr lang="en-US" altLang="zh-CN" sz="1600" b="1" kern="1200" dirty="0">
                <a:solidFill>
                  <a:srgbClr val="4D4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Consolas"/>
              </a:rPr>
              <a:t>params</a:t>
            </a:r>
            <a:r>
              <a:rPr lang="zh-CN" altLang="en-US" sz="1600" b="1" kern="1200" dirty="0">
                <a:solidFill>
                  <a:srgbClr val="4D4D4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Consolas"/>
              </a:rPr>
              <a:t>的索引的张量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EEC531-6625-6594-CF3C-629543DF6A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712" y="1950353"/>
            <a:ext cx="3475599" cy="166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248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5854052A-E7FB-35FB-114B-41D63B6600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6226" y="1222962"/>
            <a:ext cx="4080793" cy="1082704"/>
          </a:xfrm>
        </p:spPr>
        <p:txBody>
          <a:bodyPr/>
          <a:lstStyle/>
          <a:p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tf.constant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tf.gather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altLang="zh-CN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zh-CN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AC0EC48-310D-DC20-5C4C-5801181057FA}"/>
              </a:ext>
            </a:extLst>
          </p:cNvPr>
          <p:cNvSpPr txBox="1"/>
          <p:nvPr/>
        </p:nvSpPr>
        <p:spPr>
          <a:xfrm>
            <a:off x="948406" y="153370"/>
            <a:ext cx="2345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提取数值</a:t>
            </a:r>
            <a:endParaRPr lang="zh-CN" altLang="en-US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E69E7AE-2339-7CBE-2C11-7456DF572C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226" y="3468763"/>
            <a:ext cx="4657044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var(--colab-code-font-family)"/>
              </a:rPr>
              <a:t>tf.Tensor([7 9 4 2], shape=(4,), </a:t>
            </a:r>
            <a:r>
              <a:rPr kumimoji="0" lang="en-US" altLang="zh-CN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var(--colab-code-font-family)"/>
              </a:rPr>
              <a:t>dtype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var(--colab-code-font-family)"/>
              </a:rPr>
              <a:t>=int32)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B2E1FC3-6DCB-65BA-0D39-400D8E9E9B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423" y="1105313"/>
            <a:ext cx="3475599" cy="166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54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 idx="4294967295"/>
          </p:nvPr>
        </p:nvSpPr>
        <p:spPr>
          <a:xfrm>
            <a:off x="1212682" y="1272640"/>
            <a:ext cx="7290099" cy="2598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200000"/>
              </a:lnSpc>
              <a:buClr>
                <a:schemeClr val="accent1"/>
              </a:buClr>
              <a:buSzPts val="1300"/>
            </a:pPr>
            <a:r>
              <a:rPr lang="zh-CN" altLang="en-US" sz="1800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  <a:t>静态图机制</a:t>
            </a:r>
            <a:r>
              <a:rPr lang="en-US" altLang="zh-CN" sz="1800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  <a:t>(Graph Execution)</a:t>
            </a:r>
            <a:br>
              <a:rPr lang="en-US" altLang="zh-CN" sz="1400" dirty="0">
                <a:solidFill>
                  <a:schemeClr val="accent1"/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</a:br>
            <a:r>
              <a:rPr lang="zh-CN" altLang="en-US" sz="1600" b="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  <a:sym typeface="Lato"/>
              </a:rPr>
              <a:t>静态图机制是指程序在编译执行时将先生成神经网络的结构，然后再执行相应操作，是通过先定义后运行的方式，之后再次运行的时无需重新构建计算图，所以速度会比动态图更快。</a:t>
            </a:r>
            <a:br>
              <a:rPr lang="en-US" altLang="zh-CN" sz="1600" b="0" dirty="0">
                <a:solidFill>
                  <a:schemeClr val="bg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/>
                <a:sym typeface="Lato"/>
              </a:rPr>
            </a:br>
            <a:br>
              <a:rPr lang="zh-CN" altLang="en-US" sz="1600" b="0" dirty="0">
                <a:solidFill>
                  <a:schemeClr val="accent1"/>
                </a:solidFill>
                <a:latin typeface="Lato" panose="020F0502020204030203" pitchFamily="34" charset="0"/>
                <a:cs typeface="Arial"/>
                <a:sym typeface="Lato"/>
              </a:rPr>
            </a:br>
            <a:endParaRPr sz="1600" b="0" dirty="0">
              <a:solidFill>
                <a:schemeClr val="accent1"/>
              </a:solidFill>
              <a:latin typeface="Lato" panose="020F0502020204030203" pitchFamily="34" charset="0"/>
              <a:cs typeface="Arial"/>
              <a:sym typeface="Lato"/>
            </a:endParaRPr>
          </a:p>
        </p:txBody>
      </p:sp>
      <p:sp>
        <p:nvSpPr>
          <p:cNvPr id="11" name="Google Shape;166;p20">
            <a:extLst>
              <a:ext uri="{FF2B5EF4-FFF2-40B4-BE49-F238E27FC236}">
                <a16:creationId xmlns:a16="http://schemas.microsoft.com/office/drawing/2014/main" id="{3EE59499-250A-4EFF-8222-58A16D13F4B4}"/>
              </a:ext>
            </a:extLst>
          </p:cNvPr>
          <p:cNvSpPr txBox="1">
            <a:spLocks/>
          </p:cNvSpPr>
          <p:nvPr/>
        </p:nvSpPr>
        <p:spPr>
          <a:xfrm>
            <a:off x="572557" y="60209"/>
            <a:ext cx="2659627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CN" altLang="en-US" sz="2400" dirty="0">
                <a:solidFill>
                  <a:schemeClr val="accent5"/>
                </a:solidFill>
                <a:ea typeface="微软雅黑 Light" panose="020B0502040204020203" pitchFamily="34" charset="-122"/>
              </a:rPr>
              <a:t>运行机制</a:t>
            </a:r>
            <a:r>
              <a:rPr lang="en-US" altLang="zh-CN" sz="2400" dirty="0">
                <a:solidFill>
                  <a:schemeClr val="accent5"/>
                </a:solidFill>
                <a:ea typeface="微软雅黑 Light" panose="020B0502040204020203" pitchFamily="34" charset="-122"/>
              </a:rPr>
              <a:t>-</a:t>
            </a:r>
            <a:r>
              <a:rPr lang="zh-CN" altLang="en-US" sz="2400" b="1" dirty="0">
                <a:solidFill>
                  <a:schemeClr val="accent5"/>
                </a:solidFill>
                <a:latin typeface="Raleway"/>
                <a:ea typeface="微软雅黑 Light" panose="020B0502040204020203" pitchFamily="34" charset="-122"/>
                <a:sym typeface="Raleway"/>
              </a:rPr>
              <a:t>静态图</a:t>
            </a:r>
          </a:p>
          <a:p>
            <a:endParaRPr lang="zh-CN" altLang="en-US" sz="2400" dirty="0">
              <a:solidFill>
                <a:schemeClr val="accent5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D2B564A-2A0A-E013-4AE4-880F4BD363C3}"/>
              </a:ext>
            </a:extLst>
          </p:cNvPr>
          <p:cNvSpPr txBox="1"/>
          <p:nvPr/>
        </p:nvSpPr>
        <p:spPr>
          <a:xfrm>
            <a:off x="1257340" y="1525309"/>
            <a:ext cx="7065166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  <a:t>TensorFlow 1.X</a:t>
            </a:r>
            <a:r>
              <a:rPr lang="zh-CN" altLang="en-US" sz="1800" b="1" dirty="0">
                <a:solidFill>
                  <a:srgbClr val="002060"/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  <a:t>计算步骤：</a:t>
            </a:r>
            <a:endParaRPr lang="en-US" altLang="zh-CN" sz="1800" b="1" dirty="0">
              <a:solidFill>
                <a:srgbClr val="002060"/>
              </a:solidFill>
              <a:latin typeface="Raleway" pitchFamily="2" charset="0"/>
              <a:ea typeface="微软雅黑 Light" panose="020B0502040204020203" pitchFamily="34" charset="-122"/>
              <a:sym typeface="Lato"/>
            </a:endParaRPr>
          </a:p>
          <a:p>
            <a:br>
              <a:rPr lang="zh-CN" altLang="en-US" sz="1600" dirty="0">
                <a:solidFill>
                  <a:schemeClr val="bg2"/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</a:b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  <a:t>Step1</a:t>
            </a:r>
            <a:r>
              <a:rPr lang="zh-CN" altLang="en-US" sz="1600" b="1" dirty="0">
                <a:solidFill>
                  <a:schemeClr val="accent6">
                    <a:lumMod val="75000"/>
                  </a:schemeClr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  <a:t>：</a:t>
            </a:r>
            <a:r>
              <a:rPr lang="zh-CN" altLang="en-US" sz="1600" dirty="0">
                <a:solidFill>
                  <a:schemeClr val="bg2"/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  <a:t>建立一个计算图，这个图描述了如何将输入数据通过一系列计算而得到输出；</a:t>
            </a:r>
            <a:endParaRPr lang="en-US" altLang="zh-CN" sz="1600" dirty="0">
              <a:solidFill>
                <a:schemeClr val="bg2"/>
              </a:solidFill>
              <a:latin typeface="Raleway" pitchFamily="2" charset="0"/>
              <a:ea typeface="微软雅黑 Light" panose="020B0502040204020203" pitchFamily="34" charset="-122"/>
              <a:sym typeface="Lato"/>
            </a:endParaRPr>
          </a:p>
          <a:p>
            <a:br>
              <a:rPr lang="zh-CN" altLang="en-US" sz="1600" dirty="0">
                <a:solidFill>
                  <a:schemeClr val="bg2"/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</a:b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  <a:t>Step2</a:t>
            </a:r>
            <a:r>
              <a:rPr lang="zh-CN" altLang="en-US" sz="1600" b="1" dirty="0">
                <a:solidFill>
                  <a:schemeClr val="accent6">
                    <a:lumMod val="75000"/>
                  </a:schemeClr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  <a:t>：</a:t>
            </a:r>
            <a:r>
              <a:rPr lang="zh-CN" altLang="en-US" sz="1600" dirty="0">
                <a:solidFill>
                  <a:schemeClr val="bg2"/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  <a:t>建立一个会话，并在会话中与计算图进行交互，即向计算图传入计算所需的数据，并从计算图中获取结果。</a:t>
            </a:r>
            <a:br>
              <a:rPr lang="zh-CN" altLang="en-US" sz="1600" dirty="0">
                <a:solidFill>
                  <a:schemeClr val="bg2"/>
                </a:solidFill>
                <a:latin typeface="Raleway" pitchFamily="2" charset="0"/>
                <a:ea typeface="微软雅黑 Light" panose="020B0502040204020203" pitchFamily="34" charset="-122"/>
                <a:sym typeface="Lato"/>
              </a:rPr>
            </a:br>
            <a:endParaRPr lang="zh-CN" altLang="en-US" sz="1600" dirty="0">
              <a:solidFill>
                <a:schemeClr val="bg2"/>
              </a:solidFill>
              <a:latin typeface="Raleway" pitchFamily="2" charset="0"/>
              <a:ea typeface="微软雅黑 Light" panose="020B0502040204020203" pitchFamily="34" charset="-122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/>
      <p:bldP spid="7" grpId="0"/>
    </p:bld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l">
          <a:defRPr sz="1600" dirty="0">
            <a:latin typeface="Lato" panose="020F0502020204030203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4242</TotalTime>
  <Words>6543</Words>
  <Application>Microsoft Office PowerPoint</Application>
  <PresentationFormat>全屏显示(16:9)</PresentationFormat>
  <Paragraphs>720</Paragraphs>
  <Slides>88</Slides>
  <Notes>71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88</vt:i4>
      </vt:variant>
    </vt:vector>
  </HeadingPairs>
  <TitlesOfParts>
    <vt:vector size="100" baseType="lpstr">
      <vt:lpstr>Roboto</vt:lpstr>
      <vt:lpstr>Times New Roman</vt:lpstr>
      <vt:lpstr>Lato</vt:lpstr>
      <vt:lpstr>Roboto Mono</vt:lpstr>
      <vt:lpstr>Raleway</vt:lpstr>
      <vt:lpstr>微软雅黑 Light</vt:lpstr>
      <vt:lpstr>Arial</vt:lpstr>
      <vt:lpstr>Cambria Math</vt:lpstr>
      <vt:lpstr>Source Code Pro</vt:lpstr>
      <vt:lpstr>Consolas</vt:lpstr>
      <vt:lpstr>Streamline</vt:lpstr>
      <vt:lpstr>Bitmap Image</vt:lpstr>
      <vt:lpstr>手写数字识别：TensorFlow初探</vt:lpstr>
      <vt:lpstr> 项目目标</vt:lpstr>
      <vt:lpstr>了解TensorFlow架构</vt:lpstr>
      <vt:lpstr>PowerPoint 演示文稿</vt:lpstr>
      <vt:lpstr>PowerPoint 演示文稿</vt:lpstr>
      <vt:lpstr>PowerPoint 演示文稿</vt:lpstr>
      <vt:lpstr>TensorFlow 1.x和2.0之间的差异</vt:lpstr>
      <vt:lpstr>数据流图</vt:lpstr>
      <vt:lpstr>静态图机制(Graph Execution) 静态图机制是指程序在编译执行时将先生成神经网络的结构，然后再执行相应操作，是通过先定义后运行的方式，之后再次运行的时无需重新构建计算图，所以速度会比动态图更快。  </vt:lpstr>
      <vt:lpstr>PowerPoint 演示文稿</vt:lpstr>
      <vt:lpstr>任务2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任务2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MNIST数据集</vt:lpstr>
      <vt:lpstr> MNIST数据集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任务2</vt:lpstr>
      <vt:lpstr>索引与切片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任务2</vt:lpstr>
      <vt:lpstr>改变形状(Reshape) </vt:lpstr>
      <vt:lpstr>PowerPoint 演示文稿</vt:lpstr>
      <vt:lpstr>改变形状(Reshape) </vt:lpstr>
      <vt:lpstr>PowerPoint 演示文稿</vt:lpstr>
      <vt:lpstr>增删维度 </vt:lpstr>
      <vt:lpstr>PowerPoint 演示文稿</vt:lpstr>
      <vt:lpstr>增删维度 </vt:lpstr>
      <vt:lpstr>PowerPoint 演示文稿</vt:lpstr>
      <vt:lpstr>交换维度</vt:lpstr>
      <vt:lpstr>PowerPoint 演示文稿</vt:lpstr>
      <vt:lpstr>PowerPoint 演示文稿</vt:lpstr>
      <vt:lpstr>任务2</vt:lpstr>
      <vt:lpstr>PowerPoint 演示文稿</vt:lpstr>
      <vt:lpstr>PowerPoint 演示文稿</vt:lpstr>
      <vt:lpstr>广播机制</vt:lpstr>
      <vt:lpstr>PowerPoint 演示文稿</vt:lpstr>
      <vt:lpstr>PowerPoint 演示文稿</vt:lpstr>
      <vt:lpstr>张量的进阶操作</vt:lpstr>
      <vt:lpstr>合并</vt:lpstr>
      <vt:lpstr>PowerPoint 演示文稿</vt:lpstr>
      <vt:lpstr>PowerPoint 演示文稿</vt:lpstr>
      <vt:lpstr>堆叠</vt:lpstr>
      <vt:lpstr>PowerPoint 演示文稿</vt:lpstr>
      <vt:lpstr>分割</vt:lpstr>
      <vt:lpstr>PowerPoint 演示文稿</vt:lpstr>
      <vt:lpstr>最大最小值、均值、和</vt:lpstr>
      <vt:lpstr>最大小值</vt:lpstr>
      <vt:lpstr>PowerPoint 演示文稿</vt:lpstr>
      <vt:lpstr>PowerPoint 演示文稿</vt:lpstr>
      <vt:lpstr>PowerPoint 演示文稿</vt:lpstr>
      <vt:lpstr>PowerPoint 演示文稿</vt:lpstr>
      <vt:lpstr>比较、排序、取值</vt:lpstr>
      <vt:lpstr>张量比较</vt:lpstr>
      <vt:lpstr>PowerPoint 演示文稿</vt:lpstr>
      <vt:lpstr>张量排序</vt:lpstr>
      <vt:lpstr>PowerPoint 演示文稿</vt:lpstr>
      <vt:lpstr>PowerPoint 演示文稿</vt:lpstr>
      <vt:lpstr>张量中提取数值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 am I?</dc:title>
  <dc:creator>平震宇</dc:creator>
  <cp:lastModifiedBy>平 震宇</cp:lastModifiedBy>
  <cp:revision>131</cp:revision>
  <dcterms:modified xsi:type="dcterms:W3CDTF">2022-08-09T08:02:11Z</dcterms:modified>
</cp:coreProperties>
</file>